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6"/>
  </p:handoutMasterIdLst>
  <p:sldIdLst>
    <p:sldId id="277" r:id="rId3"/>
    <p:sldId id="1695" r:id="rId5"/>
    <p:sldId id="1696" r:id="rId6"/>
    <p:sldId id="1697" r:id="rId7"/>
    <p:sldId id="1698" r:id="rId8"/>
    <p:sldId id="1699" r:id="rId9"/>
    <p:sldId id="1583" r:id="rId10"/>
    <p:sldId id="1582" r:id="rId11"/>
    <p:sldId id="1584" r:id="rId12"/>
    <p:sldId id="1586" r:id="rId13"/>
    <p:sldId id="1587" r:id="rId14"/>
    <p:sldId id="1589" r:id="rId15"/>
    <p:sldId id="1588" r:id="rId16"/>
    <p:sldId id="1595" r:id="rId17"/>
    <p:sldId id="1590" r:id="rId18"/>
    <p:sldId id="1596" r:id="rId19"/>
    <p:sldId id="1597" r:id="rId20"/>
    <p:sldId id="1591" r:id="rId21"/>
    <p:sldId id="1602" r:id="rId22"/>
    <p:sldId id="1599" r:id="rId23"/>
    <p:sldId id="1598" r:id="rId24"/>
    <p:sldId id="1600" r:id="rId25"/>
    <p:sldId id="1601" r:id="rId26"/>
    <p:sldId id="1603" r:id="rId27"/>
    <p:sldId id="1604" r:id="rId28"/>
    <p:sldId id="1605" r:id="rId29"/>
    <p:sldId id="1613" r:id="rId30"/>
    <p:sldId id="1606" r:id="rId31"/>
    <p:sldId id="1607" r:id="rId32"/>
    <p:sldId id="1608" r:id="rId33"/>
    <p:sldId id="1614" r:id="rId34"/>
    <p:sldId id="1615" r:id="rId35"/>
    <p:sldId id="1616" r:id="rId36"/>
    <p:sldId id="1617" r:id="rId37"/>
    <p:sldId id="1621" r:id="rId38"/>
    <p:sldId id="1622" r:id="rId39"/>
    <p:sldId id="1618" r:id="rId40"/>
    <p:sldId id="1623" r:id="rId41"/>
    <p:sldId id="1624" r:id="rId42"/>
    <p:sldId id="1625" r:id="rId43"/>
    <p:sldId id="1626" r:id="rId44"/>
    <p:sldId id="1628" r:id="rId45"/>
    <p:sldId id="1627" r:id="rId46"/>
    <p:sldId id="1629" r:id="rId47"/>
    <p:sldId id="1630" r:id="rId48"/>
    <p:sldId id="1631" r:id="rId49"/>
    <p:sldId id="1632" r:id="rId50"/>
    <p:sldId id="1633" r:id="rId51"/>
    <p:sldId id="1634" r:id="rId52"/>
    <p:sldId id="1635" r:id="rId53"/>
    <p:sldId id="1636" r:id="rId54"/>
    <p:sldId id="1637" r:id="rId55"/>
    <p:sldId id="1638" r:id="rId56"/>
    <p:sldId id="1639" r:id="rId57"/>
    <p:sldId id="1640" r:id="rId58"/>
    <p:sldId id="1641" r:id="rId59"/>
    <p:sldId id="1642" r:id="rId60"/>
    <p:sldId id="1643" r:id="rId61"/>
    <p:sldId id="1644" r:id="rId62"/>
    <p:sldId id="1648" r:id="rId63"/>
    <p:sldId id="1649" r:id="rId64"/>
    <p:sldId id="1650" r:id="rId65"/>
    <p:sldId id="1651" r:id="rId66"/>
    <p:sldId id="1652" r:id="rId67"/>
    <p:sldId id="1653" r:id="rId68"/>
    <p:sldId id="1654" r:id="rId69"/>
    <p:sldId id="1655" r:id="rId70"/>
    <p:sldId id="1656" r:id="rId71"/>
    <p:sldId id="1657" r:id="rId72"/>
    <p:sldId id="1658" r:id="rId73"/>
    <p:sldId id="1660" r:id="rId74"/>
    <p:sldId id="1767" r:id="rId75"/>
    <p:sldId id="1768" r:id="rId76"/>
    <p:sldId id="1769" r:id="rId77"/>
    <p:sldId id="1770" r:id="rId78"/>
    <p:sldId id="1771" r:id="rId79"/>
    <p:sldId id="1772" r:id="rId80"/>
    <p:sldId id="1773" r:id="rId81"/>
    <p:sldId id="1774" r:id="rId82"/>
    <p:sldId id="1775" r:id="rId83"/>
    <p:sldId id="1776" r:id="rId84"/>
    <p:sldId id="1777" r:id="rId85"/>
    <p:sldId id="1778" r:id="rId86"/>
    <p:sldId id="1779" r:id="rId87"/>
    <p:sldId id="1780" r:id="rId88"/>
    <p:sldId id="1781" r:id="rId89"/>
    <p:sldId id="1782" r:id="rId90"/>
    <p:sldId id="1783" r:id="rId91"/>
    <p:sldId id="1784" r:id="rId92"/>
    <p:sldId id="1785" r:id="rId93"/>
    <p:sldId id="1786" r:id="rId94"/>
    <p:sldId id="1787" r:id="rId95"/>
    <p:sldId id="1788" r:id="rId96"/>
    <p:sldId id="1789" r:id="rId97"/>
    <p:sldId id="1790" r:id="rId98"/>
    <p:sldId id="1791" r:id="rId99"/>
    <p:sldId id="1792" r:id="rId100"/>
    <p:sldId id="1793" r:id="rId101"/>
    <p:sldId id="1794" r:id="rId102"/>
    <p:sldId id="1795" r:id="rId103"/>
    <p:sldId id="1796" r:id="rId104"/>
    <p:sldId id="333" r:id="rId105"/>
  </p:sldIdLst>
  <p:sldSz cx="12192000" cy="6858000"/>
  <p:notesSz cx="6858000" cy="9144000"/>
  <p:custDataLst>
    <p:tags r:id="rId1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8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心怡" initials="A" lastIdx="1" clrIdx="0"/>
  <p:cmAuthor id="2" name="wangzhenyi" initials="w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800"/>
    <a:srgbClr val="3BA6D4"/>
    <a:srgbClr val="D8EDF6"/>
    <a:srgbClr val="CDFFFF"/>
    <a:srgbClr val="FFCDCD"/>
    <a:srgbClr val="FF9B9B"/>
    <a:srgbClr val="9BFFFF"/>
    <a:srgbClr val="D0E5EE"/>
    <a:srgbClr val="137BA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60" autoAdjust="0"/>
    <p:restoredTop sz="93724" autoAdjust="0"/>
  </p:normalViewPr>
  <p:slideViewPr>
    <p:cSldViewPr snapToGrid="0" showGuides="1">
      <p:cViewPr>
        <p:scale>
          <a:sx n="50" d="100"/>
          <a:sy n="50" d="100"/>
        </p:scale>
        <p:origin x="1048" y="388"/>
      </p:cViewPr>
      <p:guideLst>
        <p:guide orient="horz" pos="1528"/>
        <p:guide pos="38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3" d="100"/>
        <a:sy n="133" d="100"/>
      </p:scale>
      <p:origin x="0" y="-22116"/>
    </p:cViewPr>
  </p:sorterViewPr>
  <p:notesViewPr>
    <p:cSldViewPr snapToGrid="0">
      <p:cViewPr varScale="1">
        <p:scale>
          <a:sx n="84" d="100"/>
          <a:sy n="84" d="100"/>
        </p:scale>
        <p:origin x="38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1" Type="http://schemas.openxmlformats.org/officeDocument/2006/relationships/tags" Target="tags/tag27.xml"/><Relationship Id="rId110" Type="http://schemas.openxmlformats.org/officeDocument/2006/relationships/commentAuthors" Target="commentAuthors.xml"/><Relationship Id="rId11" Type="http://schemas.openxmlformats.org/officeDocument/2006/relationships/slide" Target="slides/slide8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handoutMaster" Target="handoutMasters/handoutMaster1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E2836-C468-4662-93AB-BEA6E62A04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BDD9C-117C-4A43-88FE-A4CE2D48EC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355D7-8369-47F0-AE58-E7FDBCB31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61605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任务发布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28312" y="2028825"/>
            <a:ext cx="17555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9"/>
          <p:cNvGrpSpPr>
            <a:grpSpLocks noChangeAspect="1"/>
          </p:cNvGrpSpPr>
          <p:nvPr userDrawn="1"/>
        </p:nvGrpSpPr>
        <p:grpSpPr bwMode="auto">
          <a:xfrm>
            <a:off x="590888" y="1357322"/>
            <a:ext cx="344544" cy="574817"/>
            <a:chOff x="1831" y="4"/>
            <a:chExt cx="2584" cy="4311"/>
          </a:xfrm>
        </p:grpSpPr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2896" y="2795"/>
              <a:ext cx="431" cy="15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1831" y="4"/>
              <a:ext cx="2584" cy="2587"/>
            </a:xfrm>
            <a:custGeom>
              <a:avLst/>
              <a:gdLst>
                <a:gd name="T0" fmla="*/ 1193 w 2584"/>
                <a:gd name="T1" fmla="*/ 2583 h 2587"/>
                <a:gd name="T2" fmla="*/ 999 w 2584"/>
                <a:gd name="T3" fmla="*/ 2551 h 2587"/>
                <a:gd name="T4" fmla="*/ 816 w 2584"/>
                <a:gd name="T5" fmla="*/ 2492 h 2587"/>
                <a:gd name="T6" fmla="*/ 645 w 2584"/>
                <a:gd name="T7" fmla="*/ 2407 h 2587"/>
                <a:gd name="T8" fmla="*/ 488 w 2584"/>
                <a:gd name="T9" fmla="*/ 2299 h 2587"/>
                <a:gd name="T10" fmla="*/ 349 w 2584"/>
                <a:gd name="T11" fmla="*/ 2169 h 2587"/>
                <a:gd name="T12" fmla="*/ 230 w 2584"/>
                <a:gd name="T13" fmla="*/ 2021 h 2587"/>
                <a:gd name="T14" fmla="*/ 133 w 2584"/>
                <a:gd name="T15" fmla="*/ 1858 h 2587"/>
                <a:gd name="T16" fmla="*/ 60 w 2584"/>
                <a:gd name="T17" fmla="*/ 1679 h 2587"/>
                <a:gd name="T18" fmla="*/ 15 w 2584"/>
                <a:gd name="T19" fmla="*/ 1491 h 2587"/>
                <a:gd name="T20" fmla="*/ 0 w 2584"/>
                <a:gd name="T21" fmla="*/ 1293 h 2587"/>
                <a:gd name="T22" fmla="*/ 15 w 2584"/>
                <a:gd name="T23" fmla="*/ 1096 h 2587"/>
                <a:gd name="T24" fmla="*/ 60 w 2584"/>
                <a:gd name="T25" fmla="*/ 907 h 2587"/>
                <a:gd name="T26" fmla="*/ 133 w 2584"/>
                <a:gd name="T27" fmla="*/ 729 h 2587"/>
                <a:gd name="T28" fmla="*/ 230 w 2584"/>
                <a:gd name="T29" fmla="*/ 565 h 2587"/>
                <a:gd name="T30" fmla="*/ 349 w 2584"/>
                <a:gd name="T31" fmla="*/ 418 h 2587"/>
                <a:gd name="T32" fmla="*/ 488 w 2584"/>
                <a:gd name="T33" fmla="*/ 288 h 2587"/>
                <a:gd name="T34" fmla="*/ 645 w 2584"/>
                <a:gd name="T35" fmla="*/ 179 h 2587"/>
                <a:gd name="T36" fmla="*/ 816 w 2584"/>
                <a:gd name="T37" fmla="*/ 94 h 2587"/>
                <a:gd name="T38" fmla="*/ 999 w 2584"/>
                <a:gd name="T39" fmla="*/ 35 h 2587"/>
                <a:gd name="T40" fmla="*/ 1193 w 2584"/>
                <a:gd name="T41" fmla="*/ 4 h 2587"/>
                <a:gd name="T42" fmla="*/ 1392 w 2584"/>
                <a:gd name="T43" fmla="*/ 4 h 2587"/>
                <a:gd name="T44" fmla="*/ 1585 w 2584"/>
                <a:gd name="T45" fmla="*/ 35 h 2587"/>
                <a:gd name="T46" fmla="*/ 1769 w 2584"/>
                <a:gd name="T47" fmla="*/ 94 h 2587"/>
                <a:gd name="T48" fmla="*/ 1940 w 2584"/>
                <a:gd name="T49" fmla="*/ 179 h 2587"/>
                <a:gd name="T50" fmla="*/ 2096 w 2584"/>
                <a:gd name="T51" fmla="*/ 288 h 2587"/>
                <a:gd name="T52" fmla="*/ 2234 w 2584"/>
                <a:gd name="T53" fmla="*/ 418 h 2587"/>
                <a:gd name="T54" fmla="*/ 2353 w 2584"/>
                <a:gd name="T55" fmla="*/ 565 h 2587"/>
                <a:gd name="T56" fmla="*/ 2452 w 2584"/>
                <a:gd name="T57" fmla="*/ 729 h 2587"/>
                <a:gd name="T58" fmla="*/ 2524 w 2584"/>
                <a:gd name="T59" fmla="*/ 907 h 2587"/>
                <a:gd name="T60" fmla="*/ 2569 w 2584"/>
                <a:gd name="T61" fmla="*/ 1096 h 2587"/>
                <a:gd name="T62" fmla="*/ 2584 w 2584"/>
                <a:gd name="T63" fmla="*/ 1293 h 2587"/>
                <a:gd name="T64" fmla="*/ 2569 w 2584"/>
                <a:gd name="T65" fmla="*/ 1491 h 2587"/>
                <a:gd name="T66" fmla="*/ 2524 w 2584"/>
                <a:gd name="T67" fmla="*/ 1679 h 2587"/>
                <a:gd name="T68" fmla="*/ 2452 w 2584"/>
                <a:gd name="T69" fmla="*/ 1858 h 2587"/>
                <a:gd name="T70" fmla="*/ 2353 w 2584"/>
                <a:gd name="T71" fmla="*/ 2021 h 2587"/>
                <a:gd name="T72" fmla="*/ 2234 w 2584"/>
                <a:gd name="T73" fmla="*/ 2169 h 2587"/>
                <a:gd name="T74" fmla="*/ 2096 w 2584"/>
                <a:gd name="T75" fmla="*/ 2299 h 2587"/>
                <a:gd name="T76" fmla="*/ 1940 w 2584"/>
                <a:gd name="T77" fmla="*/ 2407 h 2587"/>
                <a:gd name="T78" fmla="*/ 1769 w 2584"/>
                <a:gd name="T79" fmla="*/ 2492 h 2587"/>
                <a:gd name="T80" fmla="*/ 1585 w 2584"/>
                <a:gd name="T81" fmla="*/ 2551 h 2587"/>
                <a:gd name="T82" fmla="*/ 1392 w 2584"/>
                <a:gd name="T83" fmla="*/ 2583 h 2587"/>
                <a:gd name="T84" fmla="*/ 1065 w 2584"/>
                <a:gd name="T85" fmla="*/ 658 h 2587"/>
                <a:gd name="T86" fmla="*/ 1053 w 2584"/>
                <a:gd name="T87" fmla="*/ 586 h 2587"/>
                <a:gd name="T88" fmla="*/ 1018 w 2584"/>
                <a:gd name="T89" fmla="*/ 526 h 2587"/>
                <a:gd name="T90" fmla="*/ 964 w 2584"/>
                <a:gd name="T91" fmla="*/ 482 h 2587"/>
                <a:gd name="T92" fmla="*/ 898 w 2584"/>
                <a:gd name="T93" fmla="*/ 457 h 2587"/>
                <a:gd name="T94" fmla="*/ 824 w 2584"/>
                <a:gd name="T95" fmla="*/ 457 h 2587"/>
                <a:gd name="T96" fmla="*/ 757 w 2584"/>
                <a:gd name="T97" fmla="*/ 482 h 2587"/>
                <a:gd name="T98" fmla="*/ 705 w 2584"/>
                <a:gd name="T99" fmla="*/ 526 h 2587"/>
                <a:gd name="T100" fmla="*/ 669 w 2584"/>
                <a:gd name="T101" fmla="*/ 586 h 2587"/>
                <a:gd name="T102" fmla="*/ 656 w 2584"/>
                <a:gd name="T103" fmla="*/ 658 h 2587"/>
                <a:gd name="T104" fmla="*/ 669 w 2584"/>
                <a:gd name="T105" fmla="*/ 729 h 2587"/>
                <a:gd name="T106" fmla="*/ 705 w 2584"/>
                <a:gd name="T107" fmla="*/ 789 h 2587"/>
                <a:gd name="T108" fmla="*/ 757 w 2584"/>
                <a:gd name="T109" fmla="*/ 835 h 2587"/>
                <a:gd name="T110" fmla="*/ 824 w 2584"/>
                <a:gd name="T111" fmla="*/ 859 h 2587"/>
                <a:gd name="T112" fmla="*/ 898 w 2584"/>
                <a:gd name="T113" fmla="*/ 859 h 2587"/>
                <a:gd name="T114" fmla="*/ 964 w 2584"/>
                <a:gd name="T115" fmla="*/ 835 h 2587"/>
                <a:gd name="T116" fmla="*/ 1018 w 2584"/>
                <a:gd name="T117" fmla="*/ 789 h 2587"/>
                <a:gd name="T118" fmla="*/ 1053 w 2584"/>
                <a:gd name="T119" fmla="*/ 729 h 2587"/>
                <a:gd name="T120" fmla="*/ 1065 w 2584"/>
                <a:gd name="T121" fmla="*/ 658 h 2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84" h="2587">
                  <a:moveTo>
                    <a:pt x="1292" y="2587"/>
                  </a:moveTo>
                  <a:lnTo>
                    <a:pt x="1193" y="2583"/>
                  </a:lnTo>
                  <a:lnTo>
                    <a:pt x="1095" y="2571"/>
                  </a:lnTo>
                  <a:lnTo>
                    <a:pt x="999" y="2551"/>
                  </a:lnTo>
                  <a:lnTo>
                    <a:pt x="906" y="2525"/>
                  </a:lnTo>
                  <a:lnTo>
                    <a:pt x="816" y="2492"/>
                  </a:lnTo>
                  <a:lnTo>
                    <a:pt x="728" y="2453"/>
                  </a:lnTo>
                  <a:lnTo>
                    <a:pt x="645" y="2407"/>
                  </a:lnTo>
                  <a:lnTo>
                    <a:pt x="565" y="2356"/>
                  </a:lnTo>
                  <a:lnTo>
                    <a:pt x="488" y="2299"/>
                  </a:lnTo>
                  <a:lnTo>
                    <a:pt x="416" y="2237"/>
                  </a:lnTo>
                  <a:lnTo>
                    <a:pt x="349" y="2169"/>
                  </a:lnTo>
                  <a:lnTo>
                    <a:pt x="286" y="2097"/>
                  </a:lnTo>
                  <a:lnTo>
                    <a:pt x="230" y="2021"/>
                  </a:lnTo>
                  <a:lnTo>
                    <a:pt x="179" y="1941"/>
                  </a:lnTo>
                  <a:lnTo>
                    <a:pt x="133" y="1858"/>
                  </a:lnTo>
                  <a:lnTo>
                    <a:pt x="94" y="1770"/>
                  </a:lnTo>
                  <a:lnTo>
                    <a:pt x="60" y="1679"/>
                  </a:lnTo>
                  <a:lnTo>
                    <a:pt x="34" y="1587"/>
                  </a:lnTo>
                  <a:lnTo>
                    <a:pt x="15" y="1491"/>
                  </a:lnTo>
                  <a:lnTo>
                    <a:pt x="3" y="1393"/>
                  </a:lnTo>
                  <a:lnTo>
                    <a:pt x="0" y="1293"/>
                  </a:lnTo>
                  <a:lnTo>
                    <a:pt x="3" y="1194"/>
                  </a:lnTo>
                  <a:lnTo>
                    <a:pt x="15" y="1096"/>
                  </a:lnTo>
                  <a:lnTo>
                    <a:pt x="34" y="1000"/>
                  </a:lnTo>
                  <a:lnTo>
                    <a:pt x="60" y="907"/>
                  </a:lnTo>
                  <a:lnTo>
                    <a:pt x="94" y="817"/>
                  </a:lnTo>
                  <a:lnTo>
                    <a:pt x="133" y="729"/>
                  </a:lnTo>
                  <a:lnTo>
                    <a:pt x="179" y="645"/>
                  </a:lnTo>
                  <a:lnTo>
                    <a:pt x="230" y="565"/>
                  </a:lnTo>
                  <a:lnTo>
                    <a:pt x="286" y="490"/>
                  </a:lnTo>
                  <a:lnTo>
                    <a:pt x="349" y="418"/>
                  </a:lnTo>
                  <a:lnTo>
                    <a:pt x="416" y="349"/>
                  </a:lnTo>
                  <a:lnTo>
                    <a:pt x="488" y="288"/>
                  </a:lnTo>
                  <a:lnTo>
                    <a:pt x="565" y="230"/>
                  </a:lnTo>
                  <a:lnTo>
                    <a:pt x="645" y="179"/>
                  </a:lnTo>
                  <a:lnTo>
                    <a:pt x="728" y="133"/>
                  </a:lnTo>
                  <a:lnTo>
                    <a:pt x="816" y="94"/>
                  </a:lnTo>
                  <a:lnTo>
                    <a:pt x="906" y="61"/>
                  </a:lnTo>
                  <a:lnTo>
                    <a:pt x="999" y="35"/>
                  </a:lnTo>
                  <a:lnTo>
                    <a:pt x="1095" y="16"/>
                  </a:lnTo>
                  <a:lnTo>
                    <a:pt x="1193" y="4"/>
                  </a:lnTo>
                  <a:lnTo>
                    <a:pt x="1292" y="0"/>
                  </a:lnTo>
                  <a:lnTo>
                    <a:pt x="1392" y="4"/>
                  </a:lnTo>
                  <a:lnTo>
                    <a:pt x="1489" y="16"/>
                  </a:lnTo>
                  <a:lnTo>
                    <a:pt x="1585" y="35"/>
                  </a:lnTo>
                  <a:lnTo>
                    <a:pt x="1678" y="61"/>
                  </a:lnTo>
                  <a:lnTo>
                    <a:pt x="1769" y="94"/>
                  </a:lnTo>
                  <a:lnTo>
                    <a:pt x="1855" y="133"/>
                  </a:lnTo>
                  <a:lnTo>
                    <a:pt x="1940" y="179"/>
                  </a:lnTo>
                  <a:lnTo>
                    <a:pt x="2020" y="230"/>
                  </a:lnTo>
                  <a:lnTo>
                    <a:pt x="2096" y="288"/>
                  </a:lnTo>
                  <a:lnTo>
                    <a:pt x="2168" y="349"/>
                  </a:lnTo>
                  <a:lnTo>
                    <a:pt x="2234" y="418"/>
                  </a:lnTo>
                  <a:lnTo>
                    <a:pt x="2297" y="490"/>
                  </a:lnTo>
                  <a:lnTo>
                    <a:pt x="2353" y="565"/>
                  </a:lnTo>
                  <a:lnTo>
                    <a:pt x="2406" y="645"/>
                  </a:lnTo>
                  <a:lnTo>
                    <a:pt x="2452" y="729"/>
                  </a:lnTo>
                  <a:lnTo>
                    <a:pt x="2491" y="817"/>
                  </a:lnTo>
                  <a:lnTo>
                    <a:pt x="2524" y="907"/>
                  </a:lnTo>
                  <a:lnTo>
                    <a:pt x="2550" y="1000"/>
                  </a:lnTo>
                  <a:lnTo>
                    <a:pt x="2569" y="1096"/>
                  </a:lnTo>
                  <a:lnTo>
                    <a:pt x="2580" y="1194"/>
                  </a:lnTo>
                  <a:lnTo>
                    <a:pt x="2584" y="1293"/>
                  </a:lnTo>
                  <a:lnTo>
                    <a:pt x="2580" y="1393"/>
                  </a:lnTo>
                  <a:lnTo>
                    <a:pt x="2569" y="1491"/>
                  </a:lnTo>
                  <a:lnTo>
                    <a:pt x="2550" y="1587"/>
                  </a:lnTo>
                  <a:lnTo>
                    <a:pt x="2524" y="1679"/>
                  </a:lnTo>
                  <a:lnTo>
                    <a:pt x="2491" y="1770"/>
                  </a:lnTo>
                  <a:lnTo>
                    <a:pt x="2452" y="1858"/>
                  </a:lnTo>
                  <a:lnTo>
                    <a:pt x="2406" y="1941"/>
                  </a:lnTo>
                  <a:lnTo>
                    <a:pt x="2353" y="2021"/>
                  </a:lnTo>
                  <a:lnTo>
                    <a:pt x="2297" y="2097"/>
                  </a:lnTo>
                  <a:lnTo>
                    <a:pt x="2234" y="2169"/>
                  </a:lnTo>
                  <a:lnTo>
                    <a:pt x="2168" y="2237"/>
                  </a:lnTo>
                  <a:lnTo>
                    <a:pt x="2096" y="2299"/>
                  </a:lnTo>
                  <a:lnTo>
                    <a:pt x="2020" y="2356"/>
                  </a:lnTo>
                  <a:lnTo>
                    <a:pt x="1940" y="2407"/>
                  </a:lnTo>
                  <a:lnTo>
                    <a:pt x="1855" y="2453"/>
                  </a:lnTo>
                  <a:lnTo>
                    <a:pt x="1769" y="2492"/>
                  </a:lnTo>
                  <a:lnTo>
                    <a:pt x="1678" y="2525"/>
                  </a:lnTo>
                  <a:lnTo>
                    <a:pt x="1585" y="2551"/>
                  </a:lnTo>
                  <a:lnTo>
                    <a:pt x="1489" y="2571"/>
                  </a:lnTo>
                  <a:lnTo>
                    <a:pt x="1392" y="2583"/>
                  </a:lnTo>
                  <a:lnTo>
                    <a:pt x="1292" y="2587"/>
                  </a:lnTo>
                  <a:close/>
                  <a:moveTo>
                    <a:pt x="1065" y="658"/>
                  </a:moveTo>
                  <a:lnTo>
                    <a:pt x="1062" y="622"/>
                  </a:lnTo>
                  <a:lnTo>
                    <a:pt x="1053" y="586"/>
                  </a:lnTo>
                  <a:lnTo>
                    <a:pt x="1037" y="555"/>
                  </a:lnTo>
                  <a:lnTo>
                    <a:pt x="1018" y="526"/>
                  </a:lnTo>
                  <a:lnTo>
                    <a:pt x="993" y="501"/>
                  </a:lnTo>
                  <a:lnTo>
                    <a:pt x="964" y="482"/>
                  </a:lnTo>
                  <a:lnTo>
                    <a:pt x="932" y="467"/>
                  </a:lnTo>
                  <a:lnTo>
                    <a:pt x="898" y="457"/>
                  </a:lnTo>
                  <a:lnTo>
                    <a:pt x="860" y="454"/>
                  </a:lnTo>
                  <a:lnTo>
                    <a:pt x="824" y="457"/>
                  </a:lnTo>
                  <a:lnTo>
                    <a:pt x="790" y="467"/>
                  </a:lnTo>
                  <a:lnTo>
                    <a:pt x="757" y="482"/>
                  </a:lnTo>
                  <a:lnTo>
                    <a:pt x="730" y="501"/>
                  </a:lnTo>
                  <a:lnTo>
                    <a:pt x="705" y="526"/>
                  </a:lnTo>
                  <a:lnTo>
                    <a:pt x="685" y="555"/>
                  </a:lnTo>
                  <a:lnTo>
                    <a:pt x="669" y="586"/>
                  </a:lnTo>
                  <a:lnTo>
                    <a:pt x="660" y="622"/>
                  </a:lnTo>
                  <a:lnTo>
                    <a:pt x="656" y="658"/>
                  </a:lnTo>
                  <a:lnTo>
                    <a:pt x="660" y="695"/>
                  </a:lnTo>
                  <a:lnTo>
                    <a:pt x="669" y="729"/>
                  </a:lnTo>
                  <a:lnTo>
                    <a:pt x="685" y="762"/>
                  </a:lnTo>
                  <a:lnTo>
                    <a:pt x="705" y="789"/>
                  </a:lnTo>
                  <a:lnTo>
                    <a:pt x="730" y="814"/>
                  </a:lnTo>
                  <a:lnTo>
                    <a:pt x="757" y="835"/>
                  </a:lnTo>
                  <a:lnTo>
                    <a:pt x="790" y="850"/>
                  </a:lnTo>
                  <a:lnTo>
                    <a:pt x="824" y="859"/>
                  </a:lnTo>
                  <a:lnTo>
                    <a:pt x="860" y="863"/>
                  </a:lnTo>
                  <a:lnTo>
                    <a:pt x="898" y="859"/>
                  </a:lnTo>
                  <a:lnTo>
                    <a:pt x="932" y="850"/>
                  </a:lnTo>
                  <a:lnTo>
                    <a:pt x="964" y="835"/>
                  </a:lnTo>
                  <a:lnTo>
                    <a:pt x="993" y="814"/>
                  </a:lnTo>
                  <a:lnTo>
                    <a:pt x="1018" y="789"/>
                  </a:lnTo>
                  <a:lnTo>
                    <a:pt x="1037" y="762"/>
                  </a:lnTo>
                  <a:lnTo>
                    <a:pt x="1053" y="729"/>
                  </a:lnTo>
                  <a:lnTo>
                    <a:pt x="1062" y="695"/>
                  </a:lnTo>
                  <a:lnTo>
                    <a:pt x="1065" y="65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1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5895340" y="6455410"/>
            <a:ext cx="6296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教育部师范教育协同提质计划北京师范大学组团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2024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年系列活动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程序揭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2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038693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程序揭秘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05400" y="2028825"/>
            <a:ext cx="172693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/>
          <p:cNvSpPr>
            <a:spLocks noEditPoints="1"/>
          </p:cNvSpPr>
          <p:nvPr userDrawn="1"/>
        </p:nvSpPr>
        <p:spPr bwMode="auto">
          <a:xfrm>
            <a:off x="515938" y="1553800"/>
            <a:ext cx="513231" cy="428123"/>
          </a:xfrm>
          <a:custGeom>
            <a:avLst/>
            <a:gdLst>
              <a:gd name="T0" fmla="*/ 3839 w 5162"/>
              <a:gd name="T1" fmla="*/ 3530 h 4306"/>
              <a:gd name="T2" fmla="*/ 3790 w 5162"/>
              <a:gd name="T3" fmla="*/ 3561 h 4306"/>
              <a:gd name="T4" fmla="*/ 3734 w 5162"/>
              <a:gd name="T5" fmla="*/ 3567 h 4306"/>
              <a:gd name="T6" fmla="*/ 3679 w 5162"/>
              <a:gd name="T7" fmla="*/ 3548 h 4306"/>
              <a:gd name="T8" fmla="*/ 3474 w 5162"/>
              <a:gd name="T9" fmla="*/ 3346 h 4306"/>
              <a:gd name="T10" fmla="*/ 3442 w 5162"/>
              <a:gd name="T11" fmla="*/ 3296 h 4306"/>
              <a:gd name="T12" fmla="*/ 3436 w 5162"/>
              <a:gd name="T13" fmla="*/ 3241 h 4306"/>
              <a:gd name="T14" fmla="*/ 3455 w 5162"/>
              <a:gd name="T15" fmla="*/ 3186 h 4306"/>
              <a:gd name="T16" fmla="*/ 4482 w 5162"/>
              <a:gd name="T17" fmla="*/ 2154 h 4306"/>
              <a:gd name="T18" fmla="*/ 3455 w 5162"/>
              <a:gd name="T19" fmla="*/ 1122 h 4306"/>
              <a:gd name="T20" fmla="*/ 3436 w 5162"/>
              <a:gd name="T21" fmla="*/ 1068 h 4306"/>
              <a:gd name="T22" fmla="*/ 3442 w 5162"/>
              <a:gd name="T23" fmla="*/ 1012 h 4306"/>
              <a:gd name="T24" fmla="*/ 3474 w 5162"/>
              <a:gd name="T25" fmla="*/ 962 h 4306"/>
              <a:gd name="T26" fmla="*/ 3679 w 5162"/>
              <a:gd name="T27" fmla="*/ 761 h 4306"/>
              <a:gd name="T28" fmla="*/ 3734 w 5162"/>
              <a:gd name="T29" fmla="*/ 742 h 4306"/>
              <a:gd name="T30" fmla="*/ 3790 w 5162"/>
              <a:gd name="T31" fmla="*/ 748 h 4306"/>
              <a:gd name="T32" fmla="*/ 3839 w 5162"/>
              <a:gd name="T33" fmla="*/ 778 h 4306"/>
              <a:gd name="T34" fmla="*/ 5143 w 5162"/>
              <a:gd name="T35" fmla="*/ 2086 h 4306"/>
              <a:gd name="T36" fmla="*/ 5162 w 5162"/>
              <a:gd name="T37" fmla="*/ 2140 h 4306"/>
              <a:gd name="T38" fmla="*/ 5156 w 5162"/>
              <a:gd name="T39" fmla="*/ 2196 h 4306"/>
              <a:gd name="T40" fmla="*/ 5124 w 5162"/>
              <a:gd name="T41" fmla="*/ 2246 h 4306"/>
              <a:gd name="T42" fmla="*/ 1867 w 5162"/>
              <a:gd name="T43" fmla="*/ 4235 h 4306"/>
              <a:gd name="T44" fmla="*/ 1810 w 5162"/>
              <a:gd name="T45" fmla="*/ 4204 h 4306"/>
              <a:gd name="T46" fmla="*/ 1779 w 5162"/>
              <a:gd name="T47" fmla="*/ 4152 h 4306"/>
              <a:gd name="T48" fmla="*/ 1777 w 5162"/>
              <a:gd name="T49" fmla="*/ 4093 h 4306"/>
              <a:gd name="T50" fmla="*/ 2830 w 5162"/>
              <a:gd name="T51" fmla="*/ 58 h 4306"/>
              <a:gd name="T52" fmla="*/ 2866 w 5162"/>
              <a:gd name="T53" fmla="*/ 21 h 4306"/>
              <a:gd name="T54" fmla="*/ 2918 w 5162"/>
              <a:gd name="T55" fmla="*/ 0 h 4306"/>
              <a:gd name="T56" fmla="*/ 2976 w 5162"/>
              <a:gd name="T57" fmla="*/ 5 h 4306"/>
              <a:gd name="T58" fmla="*/ 3259 w 5162"/>
              <a:gd name="T59" fmla="*/ 85 h 4306"/>
              <a:gd name="T60" fmla="*/ 3306 w 5162"/>
              <a:gd name="T61" fmla="*/ 129 h 4306"/>
              <a:gd name="T62" fmla="*/ 3324 w 5162"/>
              <a:gd name="T63" fmla="*/ 187 h 4306"/>
              <a:gd name="T64" fmla="*/ 2245 w 5162"/>
              <a:gd name="T65" fmla="*/ 4223 h 4306"/>
              <a:gd name="T66" fmla="*/ 2221 w 5162"/>
              <a:gd name="T67" fmla="*/ 4268 h 4306"/>
              <a:gd name="T68" fmla="*/ 2179 w 5162"/>
              <a:gd name="T69" fmla="*/ 4297 h 4306"/>
              <a:gd name="T70" fmla="*/ 2127 w 5162"/>
              <a:gd name="T71" fmla="*/ 4306 h 4306"/>
              <a:gd name="T72" fmla="*/ 1688 w 5162"/>
              <a:gd name="T73" fmla="*/ 3346 h 4306"/>
              <a:gd name="T74" fmla="*/ 1481 w 5162"/>
              <a:gd name="T75" fmla="*/ 3548 h 4306"/>
              <a:gd name="T76" fmla="*/ 1427 w 5162"/>
              <a:gd name="T77" fmla="*/ 3567 h 4306"/>
              <a:gd name="T78" fmla="*/ 1371 w 5162"/>
              <a:gd name="T79" fmla="*/ 3561 h 4306"/>
              <a:gd name="T80" fmla="*/ 1322 w 5162"/>
              <a:gd name="T81" fmla="*/ 3530 h 4306"/>
              <a:gd name="T82" fmla="*/ 18 w 5162"/>
              <a:gd name="T83" fmla="*/ 2223 h 4306"/>
              <a:gd name="T84" fmla="*/ 0 w 5162"/>
              <a:gd name="T85" fmla="*/ 2168 h 4306"/>
              <a:gd name="T86" fmla="*/ 6 w 5162"/>
              <a:gd name="T87" fmla="*/ 2112 h 4306"/>
              <a:gd name="T88" fmla="*/ 37 w 5162"/>
              <a:gd name="T89" fmla="*/ 2063 h 4306"/>
              <a:gd name="T90" fmla="*/ 1344 w 5162"/>
              <a:gd name="T91" fmla="*/ 761 h 4306"/>
              <a:gd name="T92" fmla="*/ 1399 w 5162"/>
              <a:gd name="T93" fmla="*/ 742 h 4306"/>
              <a:gd name="T94" fmla="*/ 1456 w 5162"/>
              <a:gd name="T95" fmla="*/ 748 h 4306"/>
              <a:gd name="T96" fmla="*/ 1504 w 5162"/>
              <a:gd name="T97" fmla="*/ 778 h 4306"/>
              <a:gd name="T98" fmla="*/ 1707 w 5162"/>
              <a:gd name="T99" fmla="*/ 985 h 4306"/>
              <a:gd name="T100" fmla="*/ 1726 w 5162"/>
              <a:gd name="T101" fmla="*/ 1040 h 4306"/>
              <a:gd name="T102" fmla="*/ 1719 w 5162"/>
              <a:gd name="T103" fmla="*/ 1097 h 4306"/>
              <a:gd name="T104" fmla="*/ 1688 w 5162"/>
              <a:gd name="T105" fmla="*/ 1145 h 4306"/>
              <a:gd name="T106" fmla="*/ 1688 w 5162"/>
              <a:gd name="T107" fmla="*/ 3162 h 4306"/>
              <a:gd name="T108" fmla="*/ 1719 w 5162"/>
              <a:gd name="T109" fmla="*/ 3213 h 4306"/>
              <a:gd name="T110" fmla="*/ 1726 w 5162"/>
              <a:gd name="T111" fmla="*/ 3269 h 4306"/>
              <a:gd name="T112" fmla="*/ 1707 w 5162"/>
              <a:gd name="T113" fmla="*/ 332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162" h="4306">
                <a:moveTo>
                  <a:pt x="5124" y="2246"/>
                </a:moveTo>
                <a:lnTo>
                  <a:pt x="3839" y="3530"/>
                </a:lnTo>
                <a:lnTo>
                  <a:pt x="3816" y="3548"/>
                </a:lnTo>
                <a:lnTo>
                  <a:pt x="3790" y="3561"/>
                </a:lnTo>
                <a:lnTo>
                  <a:pt x="3762" y="3567"/>
                </a:lnTo>
                <a:lnTo>
                  <a:pt x="3734" y="3567"/>
                </a:lnTo>
                <a:lnTo>
                  <a:pt x="3706" y="3561"/>
                </a:lnTo>
                <a:lnTo>
                  <a:pt x="3679" y="3548"/>
                </a:lnTo>
                <a:lnTo>
                  <a:pt x="3657" y="3530"/>
                </a:lnTo>
                <a:lnTo>
                  <a:pt x="3474" y="3346"/>
                </a:lnTo>
                <a:lnTo>
                  <a:pt x="3455" y="3322"/>
                </a:lnTo>
                <a:lnTo>
                  <a:pt x="3442" y="3296"/>
                </a:lnTo>
                <a:lnTo>
                  <a:pt x="3436" y="3269"/>
                </a:lnTo>
                <a:lnTo>
                  <a:pt x="3436" y="3241"/>
                </a:lnTo>
                <a:lnTo>
                  <a:pt x="3442" y="3213"/>
                </a:lnTo>
                <a:lnTo>
                  <a:pt x="3455" y="3186"/>
                </a:lnTo>
                <a:lnTo>
                  <a:pt x="3474" y="3162"/>
                </a:lnTo>
                <a:lnTo>
                  <a:pt x="4482" y="2154"/>
                </a:lnTo>
                <a:lnTo>
                  <a:pt x="3474" y="1145"/>
                </a:lnTo>
                <a:lnTo>
                  <a:pt x="3455" y="1122"/>
                </a:lnTo>
                <a:lnTo>
                  <a:pt x="3442" y="1097"/>
                </a:lnTo>
                <a:lnTo>
                  <a:pt x="3436" y="1068"/>
                </a:lnTo>
                <a:lnTo>
                  <a:pt x="3436" y="1040"/>
                </a:lnTo>
                <a:lnTo>
                  <a:pt x="3442" y="1012"/>
                </a:lnTo>
                <a:lnTo>
                  <a:pt x="3455" y="985"/>
                </a:lnTo>
                <a:lnTo>
                  <a:pt x="3474" y="962"/>
                </a:lnTo>
                <a:lnTo>
                  <a:pt x="3657" y="778"/>
                </a:lnTo>
                <a:lnTo>
                  <a:pt x="3679" y="761"/>
                </a:lnTo>
                <a:lnTo>
                  <a:pt x="3706" y="748"/>
                </a:lnTo>
                <a:lnTo>
                  <a:pt x="3734" y="742"/>
                </a:lnTo>
                <a:lnTo>
                  <a:pt x="3762" y="742"/>
                </a:lnTo>
                <a:lnTo>
                  <a:pt x="3790" y="748"/>
                </a:lnTo>
                <a:lnTo>
                  <a:pt x="3816" y="761"/>
                </a:lnTo>
                <a:lnTo>
                  <a:pt x="3839" y="778"/>
                </a:lnTo>
                <a:lnTo>
                  <a:pt x="5124" y="2063"/>
                </a:lnTo>
                <a:lnTo>
                  <a:pt x="5143" y="2086"/>
                </a:lnTo>
                <a:lnTo>
                  <a:pt x="5156" y="2112"/>
                </a:lnTo>
                <a:lnTo>
                  <a:pt x="5162" y="2140"/>
                </a:lnTo>
                <a:lnTo>
                  <a:pt x="5162" y="2168"/>
                </a:lnTo>
                <a:lnTo>
                  <a:pt x="5156" y="2196"/>
                </a:lnTo>
                <a:lnTo>
                  <a:pt x="5143" y="2223"/>
                </a:lnTo>
                <a:lnTo>
                  <a:pt x="5124" y="2246"/>
                </a:lnTo>
                <a:close/>
                <a:moveTo>
                  <a:pt x="2101" y="4301"/>
                </a:moveTo>
                <a:lnTo>
                  <a:pt x="1867" y="4235"/>
                </a:lnTo>
                <a:lnTo>
                  <a:pt x="1835" y="4223"/>
                </a:lnTo>
                <a:lnTo>
                  <a:pt x="1810" y="4204"/>
                </a:lnTo>
                <a:lnTo>
                  <a:pt x="1791" y="4179"/>
                </a:lnTo>
                <a:lnTo>
                  <a:pt x="1779" y="4152"/>
                </a:lnTo>
                <a:lnTo>
                  <a:pt x="1774" y="4122"/>
                </a:lnTo>
                <a:lnTo>
                  <a:pt x="1777" y="4093"/>
                </a:lnTo>
                <a:lnTo>
                  <a:pt x="2819" y="83"/>
                </a:lnTo>
                <a:lnTo>
                  <a:pt x="2830" y="58"/>
                </a:lnTo>
                <a:lnTo>
                  <a:pt x="2846" y="38"/>
                </a:lnTo>
                <a:lnTo>
                  <a:pt x="2866" y="21"/>
                </a:lnTo>
                <a:lnTo>
                  <a:pt x="2890" y="8"/>
                </a:lnTo>
                <a:lnTo>
                  <a:pt x="2918" y="0"/>
                </a:lnTo>
                <a:lnTo>
                  <a:pt x="2946" y="0"/>
                </a:lnTo>
                <a:lnTo>
                  <a:pt x="2976" y="5"/>
                </a:lnTo>
                <a:lnTo>
                  <a:pt x="3226" y="71"/>
                </a:lnTo>
                <a:lnTo>
                  <a:pt x="3259" y="85"/>
                </a:lnTo>
                <a:lnTo>
                  <a:pt x="3285" y="104"/>
                </a:lnTo>
                <a:lnTo>
                  <a:pt x="3306" y="129"/>
                </a:lnTo>
                <a:lnTo>
                  <a:pt x="3320" y="155"/>
                </a:lnTo>
                <a:lnTo>
                  <a:pt x="3324" y="187"/>
                </a:lnTo>
                <a:lnTo>
                  <a:pt x="3321" y="218"/>
                </a:lnTo>
                <a:lnTo>
                  <a:pt x="2245" y="4223"/>
                </a:lnTo>
                <a:lnTo>
                  <a:pt x="2236" y="4248"/>
                </a:lnTo>
                <a:lnTo>
                  <a:pt x="2221" y="4268"/>
                </a:lnTo>
                <a:lnTo>
                  <a:pt x="2203" y="4286"/>
                </a:lnTo>
                <a:lnTo>
                  <a:pt x="2179" y="4297"/>
                </a:lnTo>
                <a:lnTo>
                  <a:pt x="2154" y="4304"/>
                </a:lnTo>
                <a:lnTo>
                  <a:pt x="2127" y="4306"/>
                </a:lnTo>
                <a:lnTo>
                  <a:pt x="2101" y="4301"/>
                </a:lnTo>
                <a:close/>
                <a:moveTo>
                  <a:pt x="1688" y="3346"/>
                </a:moveTo>
                <a:lnTo>
                  <a:pt x="1504" y="3530"/>
                </a:lnTo>
                <a:lnTo>
                  <a:pt x="1481" y="3548"/>
                </a:lnTo>
                <a:lnTo>
                  <a:pt x="1456" y="3561"/>
                </a:lnTo>
                <a:lnTo>
                  <a:pt x="1427" y="3567"/>
                </a:lnTo>
                <a:lnTo>
                  <a:pt x="1399" y="3567"/>
                </a:lnTo>
                <a:lnTo>
                  <a:pt x="1371" y="3561"/>
                </a:lnTo>
                <a:lnTo>
                  <a:pt x="1344" y="3548"/>
                </a:lnTo>
                <a:lnTo>
                  <a:pt x="1322" y="3530"/>
                </a:lnTo>
                <a:lnTo>
                  <a:pt x="37" y="2246"/>
                </a:lnTo>
                <a:lnTo>
                  <a:pt x="18" y="2223"/>
                </a:lnTo>
                <a:lnTo>
                  <a:pt x="6" y="2196"/>
                </a:lnTo>
                <a:lnTo>
                  <a:pt x="0" y="2168"/>
                </a:lnTo>
                <a:lnTo>
                  <a:pt x="0" y="2140"/>
                </a:lnTo>
                <a:lnTo>
                  <a:pt x="6" y="2112"/>
                </a:lnTo>
                <a:lnTo>
                  <a:pt x="18" y="2086"/>
                </a:lnTo>
                <a:lnTo>
                  <a:pt x="37" y="2063"/>
                </a:lnTo>
                <a:lnTo>
                  <a:pt x="1322" y="778"/>
                </a:lnTo>
                <a:lnTo>
                  <a:pt x="1344" y="761"/>
                </a:lnTo>
                <a:lnTo>
                  <a:pt x="1371" y="748"/>
                </a:lnTo>
                <a:lnTo>
                  <a:pt x="1399" y="742"/>
                </a:lnTo>
                <a:lnTo>
                  <a:pt x="1427" y="742"/>
                </a:lnTo>
                <a:lnTo>
                  <a:pt x="1456" y="748"/>
                </a:lnTo>
                <a:lnTo>
                  <a:pt x="1481" y="761"/>
                </a:lnTo>
                <a:lnTo>
                  <a:pt x="1504" y="778"/>
                </a:lnTo>
                <a:lnTo>
                  <a:pt x="1688" y="962"/>
                </a:lnTo>
                <a:lnTo>
                  <a:pt x="1707" y="985"/>
                </a:lnTo>
                <a:lnTo>
                  <a:pt x="1719" y="1012"/>
                </a:lnTo>
                <a:lnTo>
                  <a:pt x="1726" y="1040"/>
                </a:lnTo>
                <a:lnTo>
                  <a:pt x="1726" y="1068"/>
                </a:lnTo>
                <a:lnTo>
                  <a:pt x="1719" y="1097"/>
                </a:lnTo>
                <a:lnTo>
                  <a:pt x="1707" y="1122"/>
                </a:lnTo>
                <a:lnTo>
                  <a:pt x="1688" y="1145"/>
                </a:lnTo>
                <a:lnTo>
                  <a:pt x="679" y="2154"/>
                </a:lnTo>
                <a:lnTo>
                  <a:pt x="1688" y="3162"/>
                </a:lnTo>
                <a:lnTo>
                  <a:pt x="1707" y="3186"/>
                </a:lnTo>
                <a:lnTo>
                  <a:pt x="1719" y="3213"/>
                </a:lnTo>
                <a:lnTo>
                  <a:pt x="1726" y="3241"/>
                </a:lnTo>
                <a:lnTo>
                  <a:pt x="1726" y="3269"/>
                </a:lnTo>
                <a:lnTo>
                  <a:pt x="1719" y="3296"/>
                </a:lnTo>
                <a:lnTo>
                  <a:pt x="1707" y="3322"/>
                </a:lnTo>
                <a:lnTo>
                  <a:pt x="1688" y="3346"/>
                </a:lnTo>
                <a:close/>
              </a:path>
            </a:pathLst>
          </a:custGeom>
          <a:gradFill>
            <a:gsLst>
              <a:gs pos="42000">
                <a:schemeClr val="accent1"/>
              </a:gs>
              <a:gs pos="55000">
                <a:schemeClr val="accent2"/>
              </a:gs>
              <a:gs pos="42000">
                <a:schemeClr val="accent2"/>
              </a:gs>
              <a:gs pos="55000">
                <a:schemeClr val="accent1"/>
              </a:gs>
            </a:gsLst>
            <a:lin ang="900000" scaled="0"/>
          </a:gra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262370" y="6455410"/>
            <a:ext cx="59296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教育部师范教育协同提质计划北京师范大学组团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2024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年系列活动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2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038693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知识讲解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05400" y="2028825"/>
            <a:ext cx="172693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515938" y="1545775"/>
            <a:ext cx="543272" cy="430887"/>
            <a:chOff x="413" y="7"/>
            <a:chExt cx="5419" cy="4298"/>
          </a:xfrm>
          <a:solidFill>
            <a:schemeClr val="bg1">
              <a:lumMod val="95000"/>
            </a:schemeClr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762" y="7"/>
              <a:ext cx="2272" cy="3761"/>
            </a:xfrm>
            <a:custGeom>
              <a:avLst/>
              <a:gdLst>
                <a:gd name="T0" fmla="*/ 0 w 2272"/>
                <a:gd name="T1" fmla="*/ 3761 h 3761"/>
                <a:gd name="T2" fmla="*/ 13 w 2272"/>
                <a:gd name="T3" fmla="*/ 3751 h 3761"/>
                <a:gd name="T4" fmla="*/ 54 w 2272"/>
                <a:gd name="T5" fmla="*/ 3726 h 3761"/>
                <a:gd name="T6" fmla="*/ 120 w 2272"/>
                <a:gd name="T7" fmla="*/ 3688 h 3761"/>
                <a:gd name="T8" fmla="*/ 208 w 2272"/>
                <a:gd name="T9" fmla="*/ 3644 h 3761"/>
                <a:gd name="T10" fmla="*/ 318 w 2272"/>
                <a:gd name="T11" fmla="*/ 3594 h 3761"/>
                <a:gd name="T12" fmla="*/ 448 w 2272"/>
                <a:gd name="T13" fmla="*/ 3545 h 3761"/>
                <a:gd name="T14" fmla="*/ 596 w 2272"/>
                <a:gd name="T15" fmla="*/ 3499 h 3761"/>
                <a:gd name="T16" fmla="*/ 763 w 2272"/>
                <a:gd name="T17" fmla="*/ 3463 h 3761"/>
                <a:gd name="T18" fmla="*/ 942 w 2272"/>
                <a:gd name="T19" fmla="*/ 3436 h 3761"/>
                <a:gd name="T20" fmla="*/ 1137 w 2272"/>
                <a:gd name="T21" fmla="*/ 3428 h 3761"/>
                <a:gd name="T22" fmla="*/ 1330 w 2272"/>
                <a:gd name="T23" fmla="*/ 3436 h 3761"/>
                <a:gd name="T24" fmla="*/ 1511 w 2272"/>
                <a:gd name="T25" fmla="*/ 3463 h 3761"/>
                <a:gd name="T26" fmla="*/ 1676 w 2272"/>
                <a:gd name="T27" fmla="*/ 3499 h 3761"/>
                <a:gd name="T28" fmla="*/ 1824 w 2272"/>
                <a:gd name="T29" fmla="*/ 3545 h 3761"/>
                <a:gd name="T30" fmla="*/ 1954 w 2272"/>
                <a:gd name="T31" fmla="*/ 3594 h 3761"/>
                <a:gd name="T32" fmla="*/ 2065 w 2272"/>
                <a:gd name="T33" fmla="*/ 3644 h 3761"/>
                <a:gd name="T34" fmla="*/ 2154 w 2272"/>
                <a:gd name="T35" fmla="*/ 3688 h 3761"/>
                <a:gd name="T36" fmla="*/ 2218 w 2272"/>
                <a:gd name="T37" fmla="*/ 3726 h 3761"/>
                <a:gd name="T38" fmla="*/ 2259 w 2272"/>
                <a:gd name="T39" fmla="*/ 3751 h 3761"/>
                <a:gd name="T40" fmla="*/ 2272 w 2272"/>
                <a:gd name="T41" fmla="*/ 3761 h 3761"/>
                <a:gd name="T42" fmla="*/ 2269 w 2272"/>
                <a:gd name="T43" fmla="*/ 384 h 3761"/>
                <a:gd name="T44" fmla="*/ 2243 w 2272"/>
                <a:gd name="T45" fmla="*/ 362 h 3761"/>
                <a:gd name="T46" fmla="*/ 2188 w 2272"/>
                <a:gd name="T47" fmla="*/ 326 h 3761"/>
                <a:gd name="T48" fmla="*/ 2112 w 2272"/>
                <a:gd name="T49" fmla="*/ 276 h 3761"/>
                <a:gd name="T50" fmla="*/ 2012 w 2272"/>
                <a:gd name="T51" fmla="*/ 222 h 3761"/>
                <a:gd name="T52" fmla="*/ 1892 w 2272"/>
                <a:gd name="T53" fmla="*/ 164 h 3761"/>
                <a:gd name="T54" fmla="*/ 1752 w 2272"/>
                <a:gd name="T55" fmla="*/ 108 h 3761"/>
                <a:gd name="T56" fmla="*/ 1595 w 2272"/>
                <a:gd name="T57" fmla="*/ 61 h 3761"/>
                <a:gd name="T58" fmla="*/ 1422 w 2272"/>
                <a:gd name="T59" fmla="*/ 23 h 3761"/>
                <a:gd name="T60" fmla="*/ 1234 w 2272"/>
                <a:gd name="T61" fmla="*/ 3 h 3761"/>
                <a:gd name="T62" fmla="*/ 1038 w 2272"/>
                <a:gd name="T63" fmla="*/ 1 h 3761"/>
                <a:gd name="T64" fmla="*/ 850 w 2272"/>
                <a:gd name="T65" fmla="*/ 21 h 3761"/>
                <a:gd name="T66" fmla="*/ 677 w 2272"/>
                <a:gd name="T67" fmla="*/ 52 h 3761"/>
                <a:gd name="T68" fmla="*/ 521 w 2272"/>
                <a:gd name="T69" fmla="*/ 97 h 3761"/>
                <a:gd name="T70" fmla="*/ 381 w 2272"/>
                <a:gd name="T71" fmla="*/ 146 h 3761"/>
                <a:gd name="T72" fmla="*/ 260 w 2272"/>
                <a:gd name="T73" fmla="*/ 197 h 3761"/>
                <a:gd name="T74" fmla="*/ 161 w 2272"/>
                <a:gd name="T75" fmla="*/ 247 h 3761"/>
                <a:gd name="T76" fmla="*/ 84 w 2272"/>
                <a:gd name="T77" fmla="*/ 290 h 3761"/>
                <a:gd name="T78" fmla="*/ 31 w 2272"/>
                <a:gd name="T79" fmla="*/ 323 h 3761"/>
                <a:gd name="T80" fmla="*/ 3 w 2272"/>
                <a:gd name="T81" fmla="*/ 341 h 3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2" h="3761">
                  <a:moveTo>
                    <a:pt x="0" y="342"/>
                  </a:moveTo>
                  <a:lnTo>
                    <a:pt x="0" y="3761"/>
                  </a:lnTo>
                  <a:lnTo>
                    <a:pt x="3" y="3759"/>
                  </a:lnTo>
                  <a:lnTo>
                    <a:pt x="13" y="3751"/>
                  </a:lnTo>
                  <a:lnTo>
                    <a:pt x="31" y="3741"/>
                  </a:lnTo>
                  <a:lnTo>
                    <a:pt x="54" y="3726"/>
                  </a:lnTo>
                  <a:lnTo>
                    <a:pt x="84" y="3708"/>
                  </a:lnTo>
                  <a:lnTo>
                    <a:pt x="120" y="3688"/>
                  </a:lnTo>
                  <a:lnTo>
                    <a:pt x="161" y="3667"/>
                  </a:lnTo>
                  <a:lnTo>
                    <a:pt x="208" y="3644"/>
                  </a:lnTo>
                  <a:lnTo>
                    <a:pt x="260" y="3619"/>
                  </a:lnTo>
                  <a:lnTo>
                    <a:pt x="318" y="3594"/>
                  </a:lnTo>
                  <a:lnTo>
                    <a:pt x="381" y="3570"/>
                  </a:lnTo>
                  <a:lnTo>
                    <a:pt x="448" y="3545"/>
                  </a:lnTo>
                  <a:lnTo>
                    <a:pt x="521" y="3522"/>
                  </a:lnTo>
                  <a:lnTo>
                    <a:pt x="596" y="3499"/>
                  </a:lnTo>
                  <a:lnTo>
                    <a:pt x="677" y="3479"/>
                  </a:lnTo>
                  <a:lnTo>
                    <a:pt x="763" y="3463"/>
                  </a:lnTo>
                  <a:lnTo>
                    <a:pt x="850" y="3448"/>
                  </a:lnTo>
                  <a:lnTo>
                    <a:pt x="942" y="3436"/>
                  </a:lnTo>
                  <a:lnTo>
                    <a:pt x="1038" y="3430"/>
                  </a:lnTo>
                  <a:lnTo>
                    <a:pt x="1137" y="3428"/>
                  </a:lnTo>
                  <a:lnTo>
                    <a:pt x="1234" y="3430"/>
                  </a:lnTo>
                  <a:lnTo>
                    <a:pt x="1330" y="3436"/>
                  </a:lnTo>
                  <a:lnTo>
                    <a:pt x="1422" y="3448"/>
                  </a:lnTo>
                  <a:lnTo>
                    <a:pt x="1511" y="3463"/>
                  </a:lnTo>
                  <a:lnTo>
                    <a:pt x="1595" y="3479"/>
                  </a:lnTo>
                  <a:lnTo>
                    <a:pt x="1676" y="3499"/>
                  </a:lnTo>
                  <a:lnTo>
                    <a:pt x="1752" y="3522"/>
                  </a:lnTo>
                  <a:lnTo>
                    <a:pt x="1824" y="3545"/>
                  </a:lnTo>
                  <a:lnTo>
                    <a:pt x="1892" y="3570"/>
                  </a:lnTo>
                  <a:lnTo>
                    <a:pt x="1954" y="3594"/>
                  </a:lnTo>
                  <a:lnTo>
                    <a:pt x="2012" y="3619"/>
                  </a:lnTo>
                  <a:lnTo>
                    <a:pt x="2065" y="3644"/>
                  </a:lnTo>
                  <a:lnTo>
                    <a:pt x="2112" y="3667"/>
                  </a:lnTo>
                  <a:lnTo>
                    <a:pt x="2154" y="3688"/>
                  </a:lnTo>
                  <a:lnTo>
                    <a:pt x="2188" y="3708"/>
                  </a:lnTo>
                  <a:lnTo>
                    <a:pt x="2218" y="3726"/>
                  </a:lnTo>
                  <a:lnTo>
                    <a:pt x="2243" y="3741"/>
                  </a:lnTo>
                  <a:lnTo>
                    <a:pt x="2259" y="3751"/>
                  </a:lnTo>
                  <a:lnTo>
                    <a:pt x="2269" y="3759"/>
                  </a:lnTo>
                  <a:lnTo>
                    <a:pt x="2272" y="3761"/>
                  </a:lnTo>
                  <a:lnTo>
                    <a:pt x="2272" y="387"/>
                  </a:lnTo>
                  <a:lnTo>
                    <a:pt x="2269" y="384"/>
                  </a:lnTo>
                  <a:lnTo>
                    <a:pt x="2259" y="375"/>
                  </a:lnTo>
                  <a:lnTo>
                    <a:pt x="2243" y="362"/>
                  </a:lnTo>
                  <a:lnTo>
                    <a:pt x="2218" y="346"/>
                  </a:lnTo>
                  <a:lnTo>
                    <a:pt x="2188" y="326"/>
                  </a:lnTo>
                  <a:lnTo>
                    <a:pt x="2154" y="303"/>
                  </a:lnTo>
                  <a:lnTo>
                    <a:pt x="2112" y="276"/>
                  </a:lnTo>
                  <a:lnTo>
                    <a:pt x="2065" y="250"/>
                  </a:lnTo>
                  <a:lnTo>
                    <a:pt x="2012" y="222"/>
                  </a:lnTo>
                  <a:lnTo>
                    <a:pt x="1954" y="192"/>
                  </a:lnTo>
                  <a:lnTo>
                    <a:pt x="1892" y="164"/>
                  </a:lnTo>
                  <a:lnTo>
                    <a:pt x="1824" y="135"/>
                  </a:lnTo>
                  <a:lnTo>
                    <a:pt x="1752" y="108"/>
                  </a:lnTo>
                  <a:lnTo>
                    <a:pt x="1676" y="84"/>
                  </a:lnTo>
                  <a:lnTo>
                    <a:pt x="1595" y="61"/>
                  </a:lnTo>
                  <a:lnTo>
                    <a:pt x="1511" y="39"/>
                  </a:lnTo>
                  <a:lnTo>
                    <a:pt x="1422" y="23"/>
                  </a:lnTo>
                  <a:lnTo>
                    <a:pt x="1330" y="9"/>
                  </a:lnTo>
                  <a:lnTo>
                    <a:pt x="1234" y="3"/>
                  </a:lnTo>
                  <a:lnTo>
                    <a:pt x="1137" y="0"/>
                  </a:lnTo>
                  <a:lnTo>
                    <a:pt x="1038" y="1"/>
                  </a:lnTo>
                  <a:lnTo>
                    <a:pt x="942" y="9"/>
                  </a:lnTo>
                  <a:lnTo>
                    <a:pt x="850" y="21"/>
                  </a:lnTo>
                  <a:lnTo>
                    <a:pt x="763" y="36"/>
                  </a:lnTo>
                  <a:lnTo>
                    <a:pt x="677" y="52"/>
                  </a:lnTo>
                  <a:lnTo>
                    <a:pt x="596" y="74"/>
                  </a:lnTo>
                  <a:lnTo>
                    <a:pt x="521" y="97"/>
                  </a:lnTo>
                  <a:lnTo>
                    <a:pt x="448" y="120"/>
                  </a:lnTo>
                  <a:lnTo>
                    <a:pt x="381" y="146"/>
                  </a:lnTo>
                  <a:lnTo>
                    <a:pt x="318" y="171"/>
                  </a:lnTo>
                  <a:lnTo>
                    <a:pt x="260" y="197"/>
                  </a:lnTo>
                  <a:lnTo>
                    <a:pt x="208" y="222"/>
                  </a:lnTo>
                  <a:lnTo>
                    <a:pt x="161" y="247"/>
                  </a:lnTo>
                  <a:lnTo>
                    <a:pt x="120" y="268"/>
                  </a:lnTo>
                  <a:lnTo>
                    <a:pt x="84" y="290"/>
                  </a:lnTo>
                  <a:lnTo>
                    <a:pt x="54" y="308"/>
                  </a:lnTo>
                  <a:lnTo>
                    <a:pt x="31" y="323"/>
                  </a:lnTo>
                  <a:lnTo>
                    <a:pt x="13" y="334"/>
                  </a:lnTo>
                  <a:lnTo>
                    <a:pt x="3" y="341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3209" y="7"/>
              <a:ext cx="2272" cy="3761"/>
            </a:xfrm>
            <a:custGeom>
              <a:avLst/>
              <a:gdLst>
                <a:gd name="T0" fmla="*/ 0 w 2272"/>
                <a:gd name="T1" fmla="*/ 3761 h 3761"/>
                <a:gd name="T2" fmla="*/ 15 w 2272"/>
                <a:gd name="T3" fmla="*/ 3751 h 3761"/>
                <a:gd name="T4" fmla="*/ 54 w 2272"/>
                <a:gd name="T5" fmla="*/ 3726 h 3761"/>
                <a:gd name="T6" fmla="*/ 120 w 2272"/>
                <a:gd name="T7" fmla="*/ 3688 h 3761"/>
                <a:gd name="T8" fmla="*/ 208 w 2272"/>
                <a:gd name="T9" fmla="*/ 3644 h 3761"/>
                <a:gd name="T10" fmla="*/ 318 w 2272"/>
                <a:gd name="T11" fmla="*/ 3594 h 3761"/>
                <a:gd name="T12" fmla="*/ 448 w 2272"/>
                <a:gd name="T13" fmla="*/ 3545 h 3761"/>
                <a:gd name="T14" fmla="*/ 597 w 2272"/>
                <a:gd name="T15" fmla="*/ 3499 h 3761"/>
                <a:gd name="T16" fmla="*/ 763 w 2272"/>
                <a:gd name="T17" fmla="*/ 3463 h 3761"/>
                <a:gd name="T18" fmla="*/ 943 w 2272"/>
                <a:gd name="T19" fmla="*/ 3436 h 3761"/>
                <a:gd name="T20" fmla="*/ 1137 w 2272"/>
                <a:gd name="T21" fmla="*/ 3428 h 3761"/>
                <a:gd name="T22" fmla="*/ 1330 w 2272"/>
                <a:gd name="T23" fmla="*/ 3436 h 3761"/>
                <a:gd name="T24" fmla="*/ 1511 w 2272"/>
                <a:gd name="T25" fmla="*/ 3463 h 3761"/>
                <a:gd name="T26" fmla="*/ 1676 w 2272"/>
                <a:gd name="T27" fmla="*/ 3499 h 3761"/>
                <a:gd name="T28" fmla="*/ 1824 w 2272"/>
                <a:gd name="T29" fmla="*/ 3545 h 3761"/>
                <a:gd name="T30" fmla="*/ 1954 w 2272"/>
                <a:gd name="T31" fmla="*/ 3594 h 3761"/>
                <a:gd name="T32" fmla="*/ 2065 w 2272"/>
                <a:gd name="T33" fmla="*/ 3644 h 3761"/>
                <a:gd name="T34" fmla="*/ 2154 w 2272"/>
                <a:gd name="T35" fmla="*/ 3688 h 3761"/>
                <a:gd name="T36" fmla="*/ 2218 w 2272"/>
                <a:gd name="T37" fmla="*/ 3726 h 3761"/>
                <a:gd name="T38" fmla="*/ 2259 w 2272"/>
                <a:gd name="T39" fmla="*/ 3751 h 3761"/>
                <a:gd name="T40" fmla="*/ 2272 w 2272"/>
                <a:gd name="T41" fmla="*/ 3761 h 3761"/>
                <a:gd name="T42" fmla="*/ 2269 w 2272"/>
                <a:gd name="T43" fmla="*/ 384 h 3761"/>
                <a:gd name="T44" fmla="*/ 2243 w 2272"/>
                <a:gd name="T45" fmla="*/ 362 h 3761"/>
                <a:gd name="T46" fmla="*/ 2188 w 2272"/>
                <a:gd name="T47" fmla="*/ 326 h 3761"/>
                <a:gd name="T48" fmla="*/ 2113 w 2272"/>
                <a:gd name="T49" fmla="*/ 276 h 3761"/>
                <a:gd name="T50" fmla="*/ 2012 w 2272"/>
                <a:gd name="T51" fmla="*/ 222 h 3761"/>
                <a:gd name="T52" fmla="*/ 1892 w 2272"/>
                <a:gd name="T53" fmla="*/ 164 h 3761"/>
                <a:gd name="T54" fmla="*/ 1752 w 2272"/>
                <a:gd name="T55" fmla="*/ 108 h 3761"/>
                <a:gd name="T56" fmla="*/ 1595 w 2272"/>
                <a:gd name="T57" fmla="*/ 61 h 3761"/>
                <a:gd name="T58" fmla="*/ 1422 w 2272"/>
                <a:gd name="T59" fmla="*/ 23 h 3761"/>
                <a:gd name="T60" fmla="*/ 1234 w 2272"/>
                <a:gd name="T61" fmla="*/ 3 h 3761"/>
                <a:gd name="T62" fmla="*/ 1038 w 2272"/>
                <a:gd name="T63" fmla="*/ 1 h 3761"/>
                <a:gd name="T64" fmla="*/ 850 w 2272"/>
                <a:gd name="T65" fmla="*/ 21 h 3761"/>
                <a:gd name="T66" fmla="*/ 677 w 2272"/>
                <a:gd name="T67" fmla="*/ 52 h 3761"/>
                <a:gd name="T68" fmla="*/ 521 w 2272"/>
                <a:gd name="T69" fmla="*/ 97 h 3761"/>
                <a:gd name="T70" fmla="*/ 381 w 2272"/>
                <a:gd name="T71" fmla="*/ 146 h 3761"/>
                <a:gd name="T72" fmla="*/ 260 w 2272"/>
                <a:gd name="T73" fmla="*/ 197 h 3761"/>
                <a:gd name="T74" fmla="*/ 161 w 2272"/>
                <a:gd name="T75" fmla="*/ 247 h 3761"/>
                <a:gd name="T76" fmla="*/ 84 w 2272"/>
                <a:gd name="T77" fmla="*/ 290 h 3761"/>
                <a:gd name="T78" fmla="*/ 31 w 2272"/>
                <a:gd name="T79" fmla="*/ 323 h 3761"/>
                <a:gd name="T80" fmla="*/ 3 w 2272"/>
                <a:gd name="T81" fmla="*/ 341 h 3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2" h="3761">
                  <a:moveTo>
                    <a:pt x="0" y="342"/>
                  </a:moveTo>
                  <a:lnTo>
                    <a:pt x="0" y="3761"/>
                  </a:lnTo>
                  <a:lnTo>
                    <a:pt x="3" y="3759"/>
                  </a:lnTo>
                  <a:lnTo>
                    <a:pt x="15" y="3751"/>
                  </a:lnTo>
                  <a:lnTo>
                    <a:pt x="31" y="3741"/>
                  </a:lnTo>
                  <a:lnTo>
                    <a:pt x="54" y="3726"/>
                  </a:lnTo>
                  <a:lnTo>
                    <a:pt x="84" y="3708"/>
                  </a:lnTo>
                  <a:lnTo>
                    <a:pt x="120" y="3688"/>
                  </a:lnTo>
                  <a:lnTo>
                    <a:pt x="161" y="3667"/>
                  </a:lnTo>
                  <a:lnTo>
                    <a:pt x="208" y="3644"/>
                  </a:lnTo>
                  <a:lnTo>
                    <a:pt x="260" y="3619"/>
                  </a:lnTo>
                  <a:lnTo>
                    <a:pt x="318" y="3594"/>
                  </a:lnTo>
                  <a:lnTo>
                    <a:pt x="381" y="3570"/>
                  </a:lnTo>
                  <a:lnTo>
                    <a:pt x="448" y="3545"/>
                  </a:lnTo>
                  <a:lnTo>
                    <a:pt x="521" y="3522"/>
                  </a:lnTo>
                  <a:lnTo>
                    <a:pt x="597" y="3499"/>
                  </a:lnTo>
                  <a:lnTo>
                    <a:pt x="677" y="3479"/>
                  </a:lnTo>
                  <a:lnTo>
                    <a:pt x="763" y="3463"/>
                  </a:lnTo>
                  <a:lnTo>
                    <a:pt x="850" y="3448"/>
                  </a:lnTo>
                  <a:lnTo>
                    <a:pt x="943" y="3436"/>
                  </a:lnTo>
                  <a:lnTo>
                    <a:pt x="1038" y="3430"/>
                  </a:lnTo>
                  <a:lnTo>
                    <a:pt x="1137" y="3428"/>
                  </a:lnTo>
                  <a:lnTo>
                    <a:pt x="1234" y="3430"/>
                  </a:lnTo>
                  <a:lnTo>
                    <a:pt x="1330" y="3436"/>
                  </a:lnTo>
                  <a:lnTo>
                    <a:pt x="1422" y="3448"/>
                  </a:lnTo>
                  <a:lnTo>
                    <a:pt x="1511" y="3463"/>
                  </a:lnTo>
                  <a:lnTo>
                    <a:pt x="1595" y="3479"/>
                  </a:lnTo>
                  <a:lnTo>
                    <a:pt x="1676" y="3499"/>
                  </a:lnTo>
                  <a:lnTo>
                    <a:pt x="1752" y="3522"/>
                  </a:lnTo>
                  <a:lnTo>
                    <a:pt x="1824" y="3545"/>
                  </a:lnTo>
                  <a:lnTo>
                    <a:pt x="1892" y="3570"/>
                  </a:lnTo>
                  <a:lnTo>
                    <a:pt x="1954" y="3594"/>
                  </a:lnTo>
                  <a:lnTo>
                    <a:pt x="2012" y="3619"/>
                  </a:lnTo>
                  <a:lnTo>
                    <a:pt x="2065" y="3644"/>
                  </a:lnTo>
                  <a:lnTo>
                    <a:pt x="2113" y="3667"/>
                  </a:lnTo>
                  <a:lnTo>
                    <a:pt x="2154" y="3688"/>
                  </a:lnTo>
                  <a:lnTo>
                    <a:pt x="2188" y="3708"/>
                  </a:lnTo>
                  <a:lnTo>
                    <a:pt x="2218" y="3726"/>
                  </a:lnTo>
                  <a:lnTo>
                    <a:pt x="2243" y="3741"/>
                  </a:lnTo>
                  <a:lnTo>
                    <a:pt x="2259" y="3751"/>
                  </a:lnTo>
                  <a:lnTo>
                    <a:pt x="2269" y="3759"/>
                  </a:lnTo>
                  <a:lnTo>
                    <a:pt x="2272" y="3761"/>
                  </a:lnTo>
                  <a:lnTo>
                    <a:pt x="2272" y="387"/>
                  </a:lnTo>
                  <a:lnTo>
                    <a:pt x="2269" y="384"/>
                  </a:lnTo>
                  <a:lnTo>
                    <a:pt x="2259" y="375"/>
                  </a:lnTo>
                  <a:lnTo>
                    <a:pt x="2243" y="362"/>
                  </a:lnTo>
                  <a:lnTo>
                    <a:pt x="2218" y="346"/>
                  </a:lnTo>
                  <a:lnTo>
                    <a:pt x="2188" y="326"/>
                  </a:lnTo>
                  <a:lnTo>
                    <a:pt x="2154" y="303"/>
                  </a:lnTo>
                  <a:lnTo>
                    <a:pt x="2113" y="276"/>
                  </a:lnTo>
                  <a:lnTo>
                    <a:pt x="2065" y="250"/>
                  </a:lnTo>
                  <a:lnTo>
                    <a:pt x="2012" y="222"/>
                  </a:lnTo>
                  <a:lnTo>
                    <a:pt x="1954" y="192"/>
                  </a:lnTo>
                  <a:lnTo>
                    <a:pt x="1892" y="164"/>
                  </a:lnTo>
                  <a:lnTo>
                    <a:pt x="1824" y="135"/>
                  </a:lnTo>
                  <a:lnTo>
                    <a:pt x="1752" y="108"/>
                  </a:lnTo>
                  <a:lnTo>
                    <a:pt x="1676" y="84"/>
                  </a:lnTo>
                  <a:lnTo>
                    <a:pt x="1595" y="61"/>
                  </a:lnTo>
                  <a:lnTo>
                    <a:pt x="1511" y="39"/>
                  </a:lnTo>
                  <a:lnTo>
                    <a:pt x="1422" y="23"/>
                  </a:lnTo>
                  <a:lnTo>
                    <a:pt x="1330" y="9"/>
                  </a:lnTo>
                  <a:lnTo>
                    <a:pt x="1234" y="3"/>
                  </a:lnTo>
                  <a:lnTo>
                    <a:pt x="1137" y="0"/>
                  </a:lnTo>
                  <a:lnTo>
                    <a:pt x="1038" y="1"/>
                  </a:lnTo>
                  <a:lnTo>
                    <a:pt x="943" y="9"/>
                  </a:lnTo>
                  <a:lnTo>
                    <a:pt x="850" y="21"/>
                  </a:lnTo>
                  <a:lnTo>
                    <a:pt x="763" y="36"/>
                  </a:lnTo>
                  <a:lnTo>
                    <a:pt x="677" y="52"/>
                  </a:lnTo>
                  <a:lnTo>
                    <a:pt x="597" y="74"/>
                  </a:lnTo>
                  <a:lnTo>
                    <a:pt x="521" y="97"/>
                  </a:lnTo>
                  <a:lnTo>
                    <a:pt x="448" y="120"/>
                  </a:lnTo>
                  <a:lnTo>
                    <a:pt x="381" y="146"/>
                  </a:lnTo>
                  <a:lnTo>
                    <a:pt x="318" y="171"/>
                  </a:lnTo>
                  <a:lnTo>
                    <a:pt x="260" y="197"/>
                  </a:lnTo>
                  <a:lnTo>
                    <a:pt x="208" y="222"/>
                  </a:lnTo>
                  <a:lnTo>
                    <a:pt x="161" y="247"/>
                  </a:lnTo>
                  <a:lnTo>
                    <a:pt x="120" y="268"/>
                  </a:lnTo>
                  <a:lnTo>
                    <a:pt x="84" y="290"/>
                  </a:lnTo>
                  <a:lnTo>
                    <a:pt x="54" y="308"/>
                  </a:lnTo>
                  <a:lnTo>
                    <a:pt x="31" y="323"/>
                  </a:lnTo>
                  <a:lnTo>
                    <a:pt x="15" y="334"/>
                  </a:lnTo>
                  <a:lnTo>
                    <a:pt x="3" y="341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413" y="694"/>
              <a:ext cx="5419" cy="3611"/>
            </a:xfrm>
            <a:custGeom>
              <a:avLst/>
              <a:gdLst>
                <a:gd name="T0" fmla="*/ 0 w 5419"/>
                <a:gd name="T1" fmla="*/ 0 h 3611"/>
                <a:gd name="T2" fmla="*/ 174 w 5419"/>
                <a:gd name="T3" fmla="*/ 0 h 3611"/>
                <a:gd name="T4" fmla="*/ 174 w 5419"/>
                <a:gd name="T5" fmla="*/ 3267 h 3611"/>
                <a:gd name="T6" fmla="*/ 2272 w 5419"/>
                <a:gd name="T7" fmla="*/ 3267 h 3611"/>
                <a:gd name="T8" fmla="*/ 2272 w 5419"/>
                <a:gd name="T9" fmla="*/ 3440 h 3611"/>
                <a:gd name="T10" fmla="*/ 3145 w 5419"/>
                <a:gd name="T11" fmla="*/ 3440 h 3611"/>
                <a:gd name="T12" fmla="*/ 3145 w 5419"/>
                <a:gd name="T13" fmla="*/ 3267 h 3611"/>
                <a:gd name="T14" fmla="*/ 5243 w 5419"/>
                <a:gd name="T15" fmla="*/ 3267 h 3611"/>
                <a:gd name="T16" fmla="*/ 5243 w 5419"/>
                <a:gd name="T17" fmla="*/ 0 h 3611"/>
                <a:gd name="T18" fmla="*/ 5419 w 5419"/>
                <a:gd name="T19" fmla="*/ 0 h 3611"/>
                <a:gd name="T20" fmla="*/ 5419 w 5419"/>
                <a:gd name="T21" fmla="*/ 3440 h 3611"/>
                <a:gd name="T22" fmla="*/ 3322 w 5419"/>
                <a:gd name="T23" fmla="*/ 3440 h 3611"/>
                <a:gd name="T24" fmla="*/ 3332 w 5419"/>
                <a:gd name="T25" fmla="*/ 3611 h 3611"/>
                <a:gd name="T26" fmla="*/ 2097 w 5419"/>
                <a:gd name="T27" fmla="*/ 3611 h 3611"/>
                <a:gd name="T28" fmla="*/ 2097 w 5419"/>
                <a:gd name="T29" fmla="*/ 3440 h 3611"/>
                <a:gd name="T30" fmla="*/ 0 w 5419"/>
                <a:gd name="T31" fmla="*/ 3440 h 3611"/>
                <a:gd name="T32" fmla="*/ 0 w 5419"/>
                <a:gd name="T33" fmla="*/ 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19" h="3611">
                  <a:moveTo>
                    <a:pt x="0" y="0"/>
                  </a:moveTo>
                  <a:lnTo>
                    <a:pt x="174" y="0"/>
                  </a:lnTo>
                  <a:lnTo>
                    <a:pt x="174" y="3267"/>
                  </a:lnTo>
                  <a:lnTo>
                    <a:pt x="2272" y="3267"/>
                  </a:lnTo>
                  <a:lnTo>
                    <a:pt x="2272" y="3440"/>
                  </a:lnTo>
                  <a:lnTo>
                    <a:pt x="3145" y="3440"/>
                  </a:lnTo>
                  <a:lnTo>
                    <a:pt x="3145" y="3267"/>
                  </a:lnTo>
                  <a:lnTo>
                    <a:pt x="5243" y="3267"/>
                  </a:lnTo>
                  <a:lnTo>
                    <a:pt x="5243" y="0"/>
                  </a:lnTo>
                  <a:lnTo>
                    <a:pt x="5419" y="0"/>
                  </a:lnTo>
                  <a:lnTo>
                    <a:pt x="5419" y="3440"/>
                  </a:lnTo>
                  <a:lnTo>
                    <a:pt x="3322" y="3440"/>
                  </a:lnTo>
                  <a:lnTo>
                    <a:pt x="3332" y="3611"/>
                  </a:lnTo>
                  <a:lnTo>
                    <a:pt x="2097" y="3611"/>
                  </a:lnTo>
                  <a:lnTo>
                    <a:pt x="2097" y="3440"/>
                  </a:lnTo>
                  <a:lnTo>
                    <a:pt x="0" y="34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5" name="文本框 14"/>
          <p:cNvSpPr txBox="1"/>
          <p:nvPr userDrawn="1"/>
        </p:nvSpPr>
        <p:spPr>
          <a:xfrm>
            <a:off x="6096000" y="6455410"/>
            <a:ext cx="6096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教育部师范教育协同提质计划北京师范大学组团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2024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年系列活动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进阶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08090" y="6455410"/>
            <a:ext cx="58839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教育部师范教育协同提质计划北京师范大学组团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2024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年系列活动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2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085023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进阶探究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536740" y="2028825"/>
            <a:ext cx="17555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图形 6"/>
          <p:cNvGrpSpPr/>
          <p:nvPr userDrawn="1"/>
        </p:nvGrpSpPr>
        <p:grpSpPr>
          <a:xfrm>
            <a:off x="515938" y="1392231"/>
            <a:ext cx="569086" cy="569086"/>
            <a:chOff x="751878" y="1392231"/>
            <a:chExt cx="569086" cy="569086"/>
          </a:xfrm>
          <a:solidFill>
            <a:schemeClr val="bg1">
              <a:lumMod val="75000"/>
            </a:schemeClr>
          </a:solidFill>
        </p:grpSpPr>
        <p:sp>
          <p:nvSpPr>
            <p:cNvPr id="14" name="任意多边形: 形状 13"/>
            <p:cNvSpPr/>
            <p:nvPr/>
          </p:nvSpPr>
          <p:spPr>
            <a:xfrm>
              <a:off x="805078" y="1427775"/>
              <a:ext cx="461827" cy="498506"/>
            </a:xfrm>
            <a:custGeom>
              <a:avLst/>
              <a:gdLst>
                <a:gd name="connsiteX0" fmla="*/ 17936 w 461826"/>
                <a:gd name="connsiteY0" fmla="*/ 248999 h 498505"/>
                <a:gd name="connsiteX1" fmla="*/ 33942 w 461826"/>
                <a:gd name="connsiteY1" fmla="*/ 238329 h 498505"/>
                <a:gd name="connsiteX2" fmla="*/ 314743 w 461826"/>
                <a:gd name="connsiteY2" fmla="*/ 124327 h 498505"/>
                <a:gd name="connsiteX3" fmla="*/ 428745 w 461826"/>
                <a:gd name="connsiteY3" fmla="*/ 238329 h 498505"/>
                <a:gd name="connsiteX4" fmla="*/ 444751 w 461826"/>
                <a:gd name="connsiteY4" fmla="*/ 248999 h 498505"/>
                <a:gd name="connsiteX5" fmla="*/ 462239 w 461826"/>
                <a:gd name="connsiteY5" fmla="*/ 230925 h 498505"/>
                <a:gd name="connsiteX6" fmla="*/ 460756 w 461826"/>
                <a:gd name="connsiteY6" fmla="*/ 224102 h 498505"/>
                <a:gd name="connsiteX7" fmla="*/ 402069 w 461826"/>
                <a:gd name="connsiteY7" fmla="*/ 138739 h 498505"/>
                <a:gd name="connsiteX8" fmla="*/ 443861 w 461826"/>
                <a:gd name="connsiteY8" fmla="*/ 96946 h 498505"/>
                <a:gd name="connsiteX9" fmla="*/ 440305 w 461826"/>
                <a:gd name="connsiteY9" fmla="*/ 72049 h 498505"/>
                <a:gd name="connsiteX10" fmla="*/ 418964 w 461826"/>
                <a:gd name="connsiteY10" fmla="*/ 72049 h 498505"/>
                <a:gd name="connsiteX11" fmla="*/ 374504 w 461826"/>
                <a:gd name="connsiteY11" fmla="*/ 116509 h 498505"/>
                <a:gd name="connsiteX12" fmla="*/ 249127 w 461826"/>
                <a:gd name="connsiteY12" fmla="*/ 72049 h 498505"/>
                <a:gd name="connsiteX13" fmla="*/ 249127 w 461826"/>
                <a:gd name="connsiteY13" fmla="*/ 17808 h 498505"/>
                <a:gd name="connsiteX14" fmla="*/ 231343 w 461826"/>
                <a:gd name="connsiteY14" fmla="*/ 24 h 498505"/>
                <a:gd name="connsiteX15" fmla="*/ 213559 w 461826"/>
                <a:gd name="connsiteY15" fmla="*/ 17808 h 498505"/>
                <a:gd name="connsiteX16" fmla="*/ 213559 w 461826"/>
                <a:gd name="connsiteY16" fmla="*/ 71160 h 498505"/>
                <a:gd name="connsiteX17" fmla="*/ 85515 w 461826"/>
                <a:gd name="connsiteY17" fmla="*/ 117398 h 498505"/>
                <a:gd name="connsiteX18" fmla="*/ 39277 w 461826"/>
                <a:gd name="connsiteY18" fmla="*/ 71160 h 498505"/>
                <a:gd name="connsiteX19" fmla="*/ 14379 w 461826"/>
                <a:gd name="connsiteY19" fmla="*/ 74717 h 498505"/>
                <a:gd name="connsiteX20" fmla="*/ 14379 w 461826"/>
                <a:gd name="connsiteY20" fmla="*/ 96057 h 498505"/>
                <a:gd name="connsiteX21" fmla="*/ 58839 w 461826"/>
                <a:gd name="connsiteY21" fmla="*/ 140517 h 498505"/>
                <a:gd name="connsiteX22" fmla="*/ 1930 w 461826"/>
                <a:gd name="connsiteY22" fmla="*/ 223212 h 498505"/>
                <a:gd name="connsiteX23" fmla="*/ 9809 w 461826"/>
                <a:gd name="connsiteY23" fmla="*/ 247097 h 498505"/>
                <a:gd name="connsiteX24" fmla="*/ 17936 w 461826"/>
                <a:gd name="connsiteY24" fmla="*/ 248999 h 498505"/>
                <a:gd name="connsiteX25" fmla="*/ 444751 w 461826"/>
                <a:gd name="connsiteY25" fmla="*/ 320135 h 498505"/>
                <a:gd name="connsiteX26" fmla="*/ 428745 w 461826"/>
                <a:gd name="connsiteY26" fmla="*/ 330805 h 498505"/>
                <a:gd name="connsiteX27" fmla="*/ 147943 w 461826"/>
                <a:gd name="connsiteY27" fmla="*/ 444807 h 498505"/>
                <a:gd name="connsiteX28" fmla="*/ 33942 w 461826"/>
                <a:gd name="connsiteY28" fmla="*/ 330805 h 498505"/>
                <a:gd name="connsiteX29" fmla="*/ 17936 w 461826"/>
                <a:gd name="connsiteY29" fmla="*/ 320135 h 498505"/>
                <a:gd name="connsiteX30" fmla="*/ 447 w 461826"/>
                <a:gd name="connsiteY30" fmla="*/ 338209 h 498505"/>
                <a:gd name="connsiteX31" fmla="*/ 1930 w 461826"/>
                <a:gd name="connsiteY31" fmla="*/ 345032 h 498505"/>
                <a:gd name="connsiteX32" fmla="*/ 325770 w 461826"/>
                <a:gd name="connsiteY32" fmla="*/ 480019 h 498505"/>
                <a:gd name="connsiteX33" fmla="*/ 460756 w 461826"/>
                <a:gd name="connsiteY33" fmla="*/ 345032 h 498505"/>
                <a:gd name="connsiteX34" fmla="*/ 451574 w 461826"/>
                <a:gd name="connsiteY34" fmla="*/ 321618 h 498505"/>
                <a:gd name="connsiteX35" fmla="*/ 444751 w 461826"/>
                <a:gd name="connsiteY35" fmla="*/ 320135 h 4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61826" h="498505">
                  <a:moveTo>
                    <a:pt x="17936" y="248999"/>
                  </a:moveTo>
                  <a:cubicBezTo>
                    <a:pt x="24901" y="248884"/>
                    <a:pt x="31156" y="244713"/>
                    <a:pt x="33942" y="238329"/>
                  </a:cubicBezTo>
                  <a:cubicBezTo>
                    <a:pt x="80002" y="129307"/>
                    <a:pt x="205721" y="78267"/>
                    <a:pt x="314743" y="124327"/>
                  </a:cubicBezTo>
                  <a:cubicBezTo>
                    <a:pt x="366134" y="146039"/>
                    <a:pt x="407032" y="186937"/>
                    <a:pt x="428745" y="238329"/>
                  </a:cubicBezTo>
                  <a:cubicBezTo>
                    <a:pt x="431530" y="244713"/>
                    <a:pt x="437786" y="248884"/>
                    <a:pt x="444751" y="248999"/>
                  </a:cubicBezTo>
                  <a:cubicBezTo>
                    <a:pt x="454571" y="248837"/>
                    <a:pt x="462401" y="240745"/>
                    <a:pt x="462239" y="230925"/>
                  </a:cubicBezTo>
                  <a:cubicBezTo>
                    <a:pt x="462200" y="228575"/>
                    <a:pt x="461696" y="226256"/>
                    <a:pt x="460756" y="224102"/>
                  </a:cubicBezTo>
                  <a:cubicBezTo>
                    <a:pt x="447191" y="191959"/>
                    <a:pt x="427223" y="162914"/>
                    <a:pt x="402069" y="138739"/>
                  </a:cubicBezTo>
                  <a:lnTo>
                    <a:pt x="443861" y="96946"/>
                  </a:lnTo>
                  <a:cubicBezTo>
                    <a:pt x="449754" y="89089"/>
                    <a:pt x="448162" y="77942"/>
                    <a:pt x="440305" y="72049"/>
                  </a:cubicBezTo>
                  <a:cubicBezTo>
                    <a:pt x="433981" y="67307"/>
                    <a:pt x="425287" y="67307"/>
                    <a:pt x="418964" y="72049"/>
                  </a:cubicBezTo>
                  <a:lnTo>
                    <a:pt x="374504" y="116509"/>
                  </a:lnTo>
                  <a:cubicBezTo>
                    <a:pt x="337733" y="90175"/>
                    <a:pt x="294273" y="74764"/>
                    <a:pt x="249127" y="72049"/>
                  </a:cubicBezTo>
                  <a:lnTo>
                    <a:pt x="249127" y="17808"/>
                  </a:lnTo>
                  <a:cubicBezTo>
                    <a:pt x="249127" y="7986"/>
                    <a:pt x="241165" y="24"/>
                    <a:pt x="231343" y="24"/>
                  </a:cubicBezTo>
                  <a:cubicBezTo>
                    <a:pt x="221522" y="24"/>
                    <a:pt x="213559" y="7986"/>
                    <a:pt x="213559" y="17808"/>
                  </a:cubicBezTo>
                  <a:lnTo>
                    <a:pt x="213559" y="71160"/>
                  </a:lnTo>
                  <a:cubicBezTo>
                    <a:pt x="167401" y="74331"/>
                    <a:pt x="123050" y="90347"/>
                    <a:pt x="85515" y="117398"/>
                  </a:cubicBezTo>
                  <a:lnTo>
                    <a:pt x="39277" y="71160"/>
                  </a:lnTo>
                  <a:cubicBezTo>
                    <a:pt x="31420" y="65267"/>
                    <a:pt x="20272" y="66859"/>
                    <a:pt x="14379" y="74717"/>
                  </a:cubicBezTo>
                  <a:cubicBezTo>
                    <a:pt x="9637" y="81040"/>
                    <a:pt x="9637" y="89734"/>
                    <a:pt x="14379" y="96057"/>
                  </a:cubicBezTo>
                  <a:lnTo>
                    <a:pt x="58839" y="140517"/>
                  </a:lnTo>
                  <a:cubicBezTo>
                    <a:pt x="33997" y="163543"/>
                    <a:pt x="14563" y="191784"/>
                    <a:pt x="1930" y="223212"/>
                  </a:cubicBezTo>
                  <a:cubicBezTo>
                    <a:pt x="-2490" y="231983"/>
                    <a:pt x="1038" y="242677"/>
                    <a:pt x="9809" y="247097"/>
                  </a:cubicBezTo>
                  <a:cubicBezTo>
                    <a:pt x="12328" y="248367"/>
                    <a:pt x="15114" y="249019"/>
                    <a:pt x="17936" y="248999"/>
                  </a:cubicBezTo>
                  <a:close/>
                  <a:moveTo>
                    <a:pt x="444751" y="320135"/>
                  </a:moveTo>
                  <a:cubicBezTo>
                    <a:pt x="437786" y="320251"/>
                    <a:pt x="431530" y="324421"/>
                    <a:pt x="428745" y="330805"/>
                  </a:cubicBezTo>
                  <a:cubicBezTo>
                    <a:pt x="382685" y="439827"/>
                    <a:pt x="256965" y="490867"/>
                    <a:pt x="147943" y="444807"/>
                  </a:cubicBezTo>
                  <a:cubicBezTo>
                    <a:pt x="96552" y="423095"/>
                    <a:pt x="55654" y="382197"/>
                    <a:pt x="33942" y="330805"/>
                  </a:cubicBezTo>
                  <a:cubicBezTo>
                    <a:pt x="31156" y="324421"/>
                    <a:pt x="24901" y="320251"/>
                    <a:pt x="17936" y="320135"/>
                  </a:cubicBezTo>
                  <a:cubicBezTo>
                    <a:pt x="8115" y="320297"/>
                    <a:pt x="285" y="328389"/>
                    <a:pt x="447" y="338209"/>
                  </a:cubicBezTo>
                  <a:cubicBezTo>
                    <a:pt x="486" y="340559"/>
                    <a:pt x="990" y="342878"/>
                    <a:pt x="1930" y="345032"/>
                  </a:cubicBezTo>
                  <a:cubicBezTo>
                    <a:pt x="54081" y="471734"/>
                    <a:pt x="199069" y="532169"/>
                    <a:pt x="325770" y="480019"/>
                  </a:cubicBezTo>
                  <a:cubicBezTo>
                    <a:pt x="386969" y="454829"/>
                    <a:pt x="435566" y="406231"/>
                    <a:pt x="460756" y="345032"/>
                  </a:cubicBezTo>
                  <a:cubicBezTo>
                    <a:pt x="464686" y="336031"/>
                    <a:pt x="460575" y="325548"/>
                    <a:pt x="451574" y="321618"/>
                  </a:cubicBezTo>
                  <a:cubicBezTo>
                    <a:pt x="449420" y="320678"/>
                    <a:pt x="447101" y="320174"/>
                    <a:pt x="444751" y="32013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894125" y="1570046"/>
              <a:ext cx="284543" cy="284543"/>
            </a:xfrm>
            <a:custGeom>
              <a:avLst/>
              <a:gdLst>
                <a:gd name="connsiteX0" fmla="*/ 24 w 284543"/>
                <a:gd name="connsiteY0" fmla="*/ 142296 h 284543"/>
                <a:gd name="connsiteX1" fmla="*/ 142296 w 284543"/>
                <a:gd name="connsiteY1" fmla="*/ 284567 h 284543"/>
                <a:gd name="connsiteX2" fmla="*/ 284567 w 284543"/>
                <a:gd name="connsiteY2" fmla="*/ 142296 h 284543"/>
                <a:gd name="connsiteX3" fmla="*/ 142296 w 284543"/>
                <a:gd name="connsiteY3" fmla="*/ 24 h 284543"/>
                <a:gd name="connsiteX4" fmla="*/ 24 w 284543"/>
                <a:gd name="connsiteY4" fmla="*/ 142296 h 284543"/>
                <a:gd name="connsiteX5" fmla="*/ 97836 w 284543"/>
                <a:gd name="connsiteY5" fmla="*/ 151187 h 284543"/>
                <a:gd name="connsiteX6" fmla="*/ 35592 w 284543"/>
                <a:gd name="connsiteY6" fmla="*/ 88944 h 284543"/>
                <a:gd name="connsiteX7" fmla="*/ 97836 w 284543"/>
                <a:gd name="connsiteY7" fmla="*/ 26700 h 284543"/>
                <a:gd name="connsiteX8" fmla="*/ 160079 w 284543"/>
                <a:gd name="connsiteY8" fmla="*/ 88944 h 284543"/>
                <a:gd name="connsiteX9" fmla="*/ 97836 w 284543"/>
                <a:gd name="connsiteY9" fmla="*/ 151187 h 28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43" h="284543">
                  <a:moveTo>
                    <a:pt x="24" y="142296"/>
                  </a:moveTo>
                  <a:cubicBezTo>
                    <a:pt x="24" y="220870"/>
                    <a:pt x="63721" y="284567"/>
                    <a:pt x="142296" y="284567"/>
                  </a:cubicBezTo>
                  <a:cubicBezTo>
                    <a:pt x="220870" y="284567"/>
                    <a:pt x="284567" y="220870"/>
                    <a:pt x="284567" y="142296"/>
                  </a:cubicBezTo>
                  <a:cubicBezTo>
                    <a:pt x="284567" y="63721"/>
                    <a:pt x="220870" y="24"/>
                    <a:pt x="142296" y="24"/>
                  </a:cubicBezTo>
                  <a:cubicBezTo>
                    <a:pt x="63721" y="24"/>
                    <a:pt x="24" y="63721"/>
                    <a:pt x="24" y="142296"/>
                  </a:cubicBezTo>
                  <a:close/>
                  <a:moveTo>
                    <a:pt x="97836" y="151187"/>
                  </a:moveTo>
                  <a:cubicBezTo>
                    <a:pt x="63459" y="151187"/>
                    <a:pt x="35592" y="123320"/>
                    <a:pt x="35592" y="88944"/>
                  </a:cubicBezTo>
                  <a:cubicBezTo>
                    <a:pt x="35592" y="54567"/>
                    <a:pt x="63459" y="26700"/>
                    <a:pt x="97836" y="26700"/>
                  </a:cubicBezTo>
                  <a:cubicBezTo>
                    <a:pt x="132212" y="26700"/>
                    <a:pt x="160079" y="54567"/>
                    <a:pt x="160079" y="88944"/>
                  </a:cubicBezTo>
                  <a:cubicBezTo>
                    <a:pt x="160079" y="123320"/>
                    <a:pt x="132212" y="151187"/>
                    <a:pt x="97836" y="151187"/>
                  </a:cubicBezTo>
                  <a:close/>
                </a:path>
              </a:pathLst>
            </a:custGeom>
            <a:solidFill>
              <a:schemeClr val="accent1"/>
            </a:solidFill>
            <a:ln w="5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7" y="1229194"/>
            <a:ext cx="11071459" cy="464694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6171565" y="6455410"/>
            <a:ext cx="60204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教育部师范教育协同提质计划北京师范大学组团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2024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年系列活动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6216650" y="6455410"/>
            <a:ext cx="5975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教育部师范教育协同提质计划北京师范大学组团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2024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年系列活动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096000" y="6455410"/>
            <a:ext cx="6096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教育部师范教育协同提质计划北京师范大学组团</a:t>
            </a:r>
            <a:r>
              <a:rPr lang="en-US" altLang="zh-CN" sz="1600" dirty="0">
                <a:solidFill>
                  <a:schemeClr val="bg1"/>
                </a:solidFill>
                <a:sym typeface="+mn-ea"/>
              </a:rPr>
              <a:t>2024</a:t>
            </a:r>
            <a:r>
              <a:rPr lang="zh-CN" altLang="en-US" sz="1600" dirty="0">
                <a:solidFill>
                  <a:schemeClr val="bg1"/>
                </a:solidFill>
                <a:sym typeface="+mn-ea"/>
              </a:rPr>
              <a:t>年系列活动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3.emf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6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tags" Target="../tags/tag3.xml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.pn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.png"/><Relationship Id="rId8" Type="http://schemas.openxmlformats.org/officeDocument/2006/relationships/tags" Target="../tags/tag8.xml"/><Relationship Id="rId7" Type="http://schemas.openxmlformats.org/officeDocument/2006/relationships/image" Target="../media/image95.png"/><Relationship Id="rId6" Type="http://schemas.openxmlformats.org/officeDocument/2006/relationships/tags" Target="../tags/tag7.xml"/><Relationship Id="rId5" Type="http://schemas.openxmlformats.org/officeDocument/2006/relationships/image" Target="../media/image94.png"/><Relationship Id="rId4" Type="http://schemas.openxmlformats.org/officeDocument/2006/relationships/tags" Target="../tags/tag6.xml"/><Relationship Id="rId3" Type="http://schemas.openxmlformats.org/officeDocument/2006/relationships/image" Target="../media/image93.png"/><Relationship Id="rId2" Type="http://schemas.openxmlformats.org/officeDocument/2006/relationships/tags" Target="../tags/tag5.x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9" Type="http://schemas.openxmlformats.org/officeDocument/2006/relationships/slideLayout" Target="../slideLayouts/slideLayout6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6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0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80000"/>
              </a:schemeClr>
            </a:gs>
            <a:gs pos="84000">
              <a:schemeClr val="accent1">
                <a:lumMod val="75000"/>
                <a:alpha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游戏机, 电子, 电路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r="30630" b="6829"/>
          <a:stretch>
            <a:fillRect/>
          </a:stretch>
        </p:blipFill>
        <p:spPr>
          <a:xfrm rot="5400000">
            <a:off x="-1755604" y="1755603"/>
            <a:ext cx="6858000" cy="334679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9526" y="-1"/>
            <a:ext cx="3356319" cy="6858001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41918" y="1850771"/>
            <a:ext cx="1809750" cy="1809750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18" y="1999480"/>
            <a:ext cx="1809750" cy="17446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62201" y="1850771"/>
            <a:ext cx="71495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信息科技教学专业技能提升课程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79030" y="190964"/>
            <a:ext cx="472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</a:rPr>
              <a:t>教育部师范教育协同提质计划</a:t>
            </a:r>
            <a:endParaRPr lang="zh-CN" altLang="en-US" dirty="0">
              <a:solidFill>
                <a:schemeClr val="bg1"/>
              </a:solidFill>
            </a:endParaRPr>
          </a:p>
          <a:p>
            <a:pPr algn="dist"/>
            <a:r>
              <a:rPr lang="zh-CN" altLang="en-US" dirty="0">
                <a:solidFill>
                  <a:schemeClr val="bg1"/>
                </a:solidFill>
              </a:rPr>
              <a:t>北京师范大学组团</a:t>
            </a:r>
            <a:r>
              <a:rPr lang="en-US" altLang="zh-CN" dirty="0">
                <a:solidFill>
                  <a:schemeClr val="bg1"/>
                </a:solidFill>
              </a:rPr>
              <a:t>2024</a:t>
            </a:r>
            <a:r>
              <a:rPr lang="zh-CN" altLang="en-US" dirty="0">
                <a:solidFill>
                  <a:schemeClr val="bg1"/>
                </a:solidFill>
              </a:rPr>
              <a:t>年系列活动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4558398" y="3953815"/>
            <a:ext cx="2117869" cy="501630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</p:spPr>
        <p:txBody>
          <a:bodyPr wrap="none" lIns="144000" tIns="18000" rIns="144000" bIns="0" rtlCol="0" anchor="ctr">
            <a:spAutoFit/>
          </a:bodyPr>
          <a:lstStyle/>
          <a:p>
            <a:r>
              <a:rPr lang="zh-CN" altLang="en-US" sz="2200" dirty="0">
                <a:solidFill>
                  <a:schemeClr val="accent1"/>
                </a:solidFill>
                <a:latin typeface="+mj-ea"/>
                <a:ea typeface="+mj-ea"/>
              </a:rPr>
              <a:t>主讲人：傅骞</a:t>
            </a:r>
            <a:endParaRPr lang="zh-CN" altLang="en-US" sz="2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45072" y="123625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你好世界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1-2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425" y="2890773"/>
            <a:ext cx="6501368" cy="1763805"/>
          </a:xfrm>
          <a:prstGeom prst="rect">
            <a:avLst/>
          </a:prstGeom>
        </p:spPr>
      </p:pic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</p:spPr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快速入门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智能小车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06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双巡线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(MEGO)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40-2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3575" y="2146455"/>
            <a:ext cx="9285170" cy="3894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3925" y="1890811"/>
            <a:ext cx="7571303" cy="1252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谢谢！敬请指正！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3925" y="1890811"/>
            <a:ext cx="7571303" cy="1252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谢谢！敬请指正！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跳动的心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2-1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5544" y="2895730"/>
            <a:ext cx="4258477" cy="23352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</p:spPr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快速入门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为你心动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2-2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0166" y="2862478"/>
            <a:ext cx="4152034" cy="2715581"/>
          </a:xfrm>
          <a:prstGeom prst="rect">
            <a:avLst/>
          </a:prstGeom>
        </p:spPr>
      </p:pic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</p:spPr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快速入门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心随我动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329" y="2862478"/>
            <a:ext cx="4855323" cy="2197299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</p:spPr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快速入门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45072" y="123625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心随我动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8309" y="2346510"/>
            <a:ext cx="6276493" cy="3806707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</p:spPr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快速入门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流动的灯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4-1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695" y="2346510"/>
            <a:ext cx="6667943" cy="3690434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</p:spPr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快速入门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745072" y="123625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流动的灯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4-2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4034" y="2146455"/>
            <a:ext cx="6210185" cy="3844062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</p:spPr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快速入门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endCxn id="6" idx="1"/>
          </p:cNvCxnSpPr>
          <p:nvPr/>
        </p:nvCxnSpPr>
        <p:spPr>
          <a:xfrm>
            <a:off x="0" y="1951260"/>
            <a:ext cx="22696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69671" y="1469576"/>
            <a:ext cx="2269671" cy="963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Part</a:t>
            </a:r>
            <a:r>
              <a:rPr lang="zh-CN" altLang="en-US" sz="3200" dirty="0">
                <a:latin typeface="+mj-ea"/>
                <a:ea typeface="+mj-ea"/>
              </a:rPr>
              <a:t> </a:t>
            </a:r>
            <a:r>
              <a:rPr lang="en-US" altLang="zh-CN" sz="3200" dirty="0">
                <a:latin typeface="+mj-ea"/>
                <a:ea typeface="+mj-ea"/>
              </a:rPr>
              <a:t>02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671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过程控制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4300996" y="3429000"/>
            <a:ext cx="7891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69671" y="4240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知识要点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9671" y="4728613"/>
            <a:ext cx="47320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</a:lvl1pPr>
          </a:lstStyle>
          <a:p>
            <a:pPr marL="285750" indent="-28575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过程控制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双键开关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5-1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5072" y="2798715"/>
            <a:ext cx="4466326" cy="2653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过程控制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单键开关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5-2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852" y="2789700"/>
            <a:ext cx="5532206" cy="2940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1030663" y="30519"/>
            <a:ext cx="0" cy="1035884"/>
          </a:xfrm>
          <a:prstGeom prst="line">
            <a:avLst/>
          </a:prstGeom>
          <a:ln w="28575">
            <a:solidFill>
              <a:srgbClr val="FB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83384" y="689274"/>
            <a:ext cx="694558" cy="2269661"/>
          </a:xfrm>
          <a:prstGeom prst="rect">
            <a:avLst/>
          </a:prstGeom>
          <a:solidFill>
            <a:srgbClr val="FB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课标分析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6639" y="874099"/>
            <a:ext cx="7955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信息科技课标：过程与控制（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六年级）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02938" y="1593137"/>
            <a:ext cx="84483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包含“系统与模块”“反馈与优化”“逻辑与</a:t>
            </a:r>
            <a:r>
              <a:rPr lang="zh-CN" altLang="en-US" dirty="0">
                <a:solidFill>
                  <a:schemeClr val="accent1"/>
                </a:solidFill>
              </a:rPr>
              <a:t>运算”三部分内容。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64640" y="2103120"/>
            <a:ext cx="10342880" cy="4084320"/>
          </a:xfrm>
          <a:prstGeom prst="rect">
            <a:avLst/>
          </a:prstGeom>
          <a:noFill/>
          <a:ln>
            <a:solidFill>
              <a:srgbClr val="FB88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4"/>
          <p:cNvSpPr>
            <a:spLocks noChangeAspect="1" noChangeArrowheads="1"/>
          </p:cNvSpPr>
          <p:nvPr/>
        </p:nvSpPr>
        <p:spPr bwMode="auto">
          <a:xfrm>
            <a:off x="6694659" y="2103120"/>
            <a:ext cx="894861" cy="4084320"/>
          </a:xfrm>
          <a:prstGeom prst="rect">
            <a:avLst/>
          </a:prstGeom>
          <a:blipFill dpi="0" rotWithShape="1">
            <a:blip r:embed="rId1">
              <a:alphaModFix amt="5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 w="9525">
            <a:noFill/>
            <a:miter lim="800000"/>
          </a:ln>
          <a:effectLst>
            <a:outerShdw blurRad="50800" dist="38100" dir="5400000" algn="t" rotWithShape="0">
              <a:schemeClr val="bg1">
                <a:lumMod val="85000"/>
                <a:alpha val="19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56715" y="2225040"/>
            <a:ext cx="4742180" cy="3233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55445" y="5408295"/>
            <a:ext cx="4554220" cy="597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57695" y="2176145"/>
            <a:ext cx="4540885" cy="3916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过程控制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IPO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概念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5-3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5579" y="2099934"/>
            <a:ext cx="4998239" cy="37946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过程控制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声音采集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6-1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5072" y="2971694"/>
            <a:ext cx="5406414" cy="1643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过程控制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看见声音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6-2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574" y="2847581"/>
            <a:ext cx="11071459" cy="2538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过程控制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光强采集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7-1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292" y="2862478"/>
            <a:ext cx="8647416" cy="1928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过程控制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自动补光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7-2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072" y="1952280"/>
            <a:ext cx="8907212" cy="4218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过程控制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接近检测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8-1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5072" y="2800834"/>
            <a:ext cx="7004781" cy="2434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r>
              <a:rPr lang="zh-CN" altLang="en-US" dirty="0"/>
              <a:t>过程控制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入侵警报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8-2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0458" y="1880038"/>
            <a:ext cx="6678204" cy="4280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endCxn id="6" idx="1"/>
          </p:cNvCxnSpPr>
          <p:nvPr/>
        </p:nvCxnSpPr>
        <p:spPr>
          <a:xfrm>
            <a:off x="0" y="1951260"/>
            <a:ext cx="22696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69671" y="1469576"/>
            <a:ext cx="2269671" cy="963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Part</a:t>
            </a:r>
            <a:r>
              <a:rPr lang="zh-CN" altLang="en-US" sz="3200" dirty="0">
                <a:latin typeface="+mj-ea"/>
                <a:ea typeface="+mj-ea"/>
              </a:rPr>
              <a:t> </a:t>
            </a:r>
            <a:r>
              <a:rPr lang="en-US" altLang="zh-CN" sz="3200" dirty="0">
                <a:latin typeface="+mj-ea"/>
                <a:ea typeface="+mj-ea"/>
              </a:rPr>
              <a:t>03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671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输入输出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4300996" y="3429000"/>
            <a:ext cx="7891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69671" y="4240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知识要点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9671" y="4728613"/>
            <a:ext cx="47320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</a:lvl1pPr>
          </a:lstStyle>
          <a:p>
            <a:pPr marL="285750" indent="-28575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输入输出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加速度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9-1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2054" y="2865389"/>
            <a:ext cx="6381789" cy="1810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输入输出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平衡仪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9-2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8417" y="497478"/>
            <a:ext cx="4814018" cy="5863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软件准备：</a:t>
            </a:r>
            <a:r>
              <a:rPr lang="en-US" altLang="zh-CN" dirty="0"/>
              <a:t>go.mixly.cn</a:t>
            </a:r>
            <a:r>
              <a:rPr lang="zh-CN" altLang="en-US" dirty="0"/>
              <a:t>（建议使用</a:t>
            </a:r>
            <a:r>
              <a:rPr lang="en-US" altLang="zh-CN" dirty="0"/>
              <a:t>Edge</a:t>
            </a:r>
            <a:r>
              <a:rPr lang="zh-CN" altLang="en-US" dirty="0"/>
              <a:t>浏览器，或者使用</a:t>
            </a:r>
            <a:r>
              <a:rPr lang="zh-CN" altLang="en-US" dirty="0"/>
              <a:t>离线版）</a:t>
            </a:r>
            <a:endParaRPr lang="zh-CN" altLang="en-US" dirty="0"/>
          </a:p>
        </p:txBody>
      </p:sp>
      <p:sp>
        <p:nvSpPr>
          <p:cNvPr id="11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922498" y="806408"/>
            <a:ext cx="5343380" cy="644578"/>
          </a:xfrm>
        </p:spPr>
        <p:txBody>
          <a:bodyPr/>
          <a:lstStyle/>
          <a:p>
            <a:pPr algn="r">
              <a:buClr>
                <a:schemeClr val="accent1"/>
              </a:buClr>
            </a:pPr>
            <a:r>
              <a:rPr lang="zh-CN" altLang="en-US" dirty="0"/>
              <a:t>选择板卡：</a:t>
            </a:r>
            <a:r>
              <a:rPr lang="en-US" altLang="zh-CN" dirty="0" err="1"/>
              <a:t>MixGo</a:t>
            </a:r>
            <a:r>
              <a:rPr lang="en-US" altLang="zh-CN" dirty="0"/>
              <a:t> </a:t>
            </a:r>
            <a:r>
              <a:rPr lang="en-US" altLang="zh-CN" dirty="0"/>
              <a:t>Mini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1951990"/>
            <a:ext cx="12039600" cy="3943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输入输出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湿温度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10-1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4031" y="2822866"/>
            <a:ext cx="10313366" cy="2612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输入输出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大气压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10-2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393" y="2855315"/>
            <a:ext cx="10096072" cy="2459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输入输出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点阵控制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11-1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925" y="1013233"/>
            <a:ext cx="7321182" cy="53420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输入输出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光标控制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11-2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4622" y="878403"/>
            <a:ext cx="4762223" cy="545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输入输出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实时时钟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12-1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95" y="2884591"/>
            <a:ext cx="9136065" cy="1858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r>
              <a:rPr lang="zh-CN" altLang="en-US" dirty="0"/>
              <a:t>输入输出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实时时钟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12-2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6196" y="1952280"/>
            <a:ext cx="8952096" cy="4054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endCxn id="6" idx="1"/>
          </p:cNvCxnSpPr>
          <p:nvPr/>
        </p:nvCxnSpPr>
        <p:spPr>
          <a:xfrm>
            <a:off x="0" y="1951260"/>
            <a:ext cx="22696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69671" y="1469576"/>
            <a:ext cx="2269671" cy="963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Part</a:t>
            </a:r>
            <a:r>
              <a:rPr lang="zh-CN" altLang="en-US" sz="3200" dirty="0">
                <a:latin typeface="+mj-ea"/>
                <a:ea typeface="+mj-ea"/>
              </a:rPr>
              <a:t> </a:t>
            </a:r>
            <a:r>
              <a:rPr lang="en-US" altLang="zh-CN" sz="3200" dirty="0">
                <a:latin typeface="+mj-ea"/>
                <a:ea typeface="+mj-ea"/>
              </a:rPr>
              <a:t>04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671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逻辑计算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4300996" y="3429000"/>
            <a:ext cx="7891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69671" y="4240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知识要点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9671" y="4728613"/>
            <a:ext cx="47320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</a:lvl1pPr>
          </a:lstStyle>
          <a:p>
            <a:pPr marL="285750" indent="-28575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逻辑计算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手速测试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13-1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8903" y="1797716"/>
            <a:ext cx="8505459" cy="45274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逻辑计算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手速测试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13-2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168" y="3071550"/>
            <a:ext cx="8517211" cy="317274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78" y="554309"/>
            <a:ext cx="8730882" cy="2986093"/>
          </a:xfrm>
          <a:prstGeom prst="rect">
            <a:avLst/>
          </a:prstGeom>
        </p:spPr>
      </p:pic>
      <p:cxnSp>
        <p:nvCxnSpPr>
          <p:cNvPr id="51" name="连接符: 曲线 50"/>
          <p:cNvCxnSpPr/>
          <p:nvPr/>
        </p:nvCxnSpPr>
        <p:spPr>
          <a:xfrm rot="10800000" flipV="1">
            <a:off x="4552749" y="2146455"/>
            <a:ext cx="2541070" cy="2435170"/>
          </a:xfrm>
          <a:prstGeom prst="curvedConnector3">
            <a:avLst>
              <a:gd name="adj1" fmla="val -72728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逻辑计算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反应测试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14-1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5032" y="703780"/>
            <a:ext cx="5740578" cy="5450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硬件准备：硬件连接</a:t>
            </a:r>
            <a:r>
              <a:rPr lang="en-US" altLang="zh-CN" dirty="0"/>
              <a:t>+</a:t>
            </a:r>
            <a:r>
              <a:rPr lang="zh-CN" altLang="en-US" dirty="0"/>
              <a:t>驱动安装（仅</a:t>
            </a:r>
            <a:r>
              <a:rPr lang="en-US" altLang="zh-CN" dirty="0"/>
              <a:t>win7</a:t>
            </a:r>
            <a:r>
              <a:rPr lang="zh-CN" altLang="en-US" dirty="0"/>
              <a:t>用户）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756752" y="1583523"/>
            <a:ext cx="7315165" cy="3963450"/>
            <a:chOff x="2810933" y="2155838"/>
            <a:chExt cx="6552294" cy="3550117"/>
          </a:xfrm>
        </p:grpSpPr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4714038" y="2155838"/>
              <a:ext cx="4649189" cy="3550117"/>
              <a:chOff x="4901524" y="2549894"/>
              <a:chExt cx="3612302" cy="3003053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8148" b="90185" l="26354" r="73750">
                            <a14:foregroundMark x1="33750" y1="42593" x2="32813" y2="81852"/>
                            <a14:foregroundMark x1="36667" y1="82593" x2="64271" y2="82222"/>
                            <a14:foregroundMark x1="66250" y1="81111" x2="65729" y2="41296"/>
                            <a14:foregroundMark x1="61563" y1="47407" x2="36458" y2="44444"/>
                            <a14:foregroundMark x1="47813" y1="57222" x2="61354" y2="50000"/>
                            <a14:foregroundMark x1="59688" y1="57593" x2="46146" y2="59444"/>
                            <a14:foregroundMark x1="57813" y1="63519" x2="60104" y2="60556"/>
                            <a14:foregroundMark x1="32292" y1="43519" x2="32396" y2="80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11" t="23058" r="29316" b="15350"/>
              <a:stretch>
                <a:fillRect/>
              </a:stretch>
            </p:blipFill>
            <p:spPr>
              <a:xfrm>
                <a:off x="4901524" y="2549894"/>
                <a:ext cx="3612302" cy="3003053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8148" b="90185" l="26354" r="73750">
                            <a14:foregroundMark x1="33750" y1="42593" x2="32813" y2="81852"/>
                            <a14:foregroundMark x1="36667" y1="82593" x2="64271" y2="82222"/>
                            <a14:foregroundMark x1="66250" y1="81111" x2="65729" y2="41296"/>
                            <a14:foregroundMark x1="61563" y1="47407" x2="36458" y2="44444"/>
                            <a14:foregroundMark x1="47813" y1="57222" x2="61354" y2="50000"/>
                            <a14:foregroundMark x1="59688" y1="57593" x2="46146" y2="59444"/>
                            <a14:foregroundMark x1="57813" y1="63519" x2="60104" y2="60556"/>
                            <a14:foregroundMark x1="32292" y1="43519" x2="32396" y2="80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72" t="25772" r="34248" b="69351"/>
              <a:stretch>
                <a:fillRect/>
              </a:stretch>
            </p:blipFill>
            <p:spPr>
              <a:xfrm>
                <a:off x="5734092" y="2843783"/>
                <a:ext cx="1960826" cy="417644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2810933" y="2438400"/>
              <a:ext cx="2244019" cy="1503785"/>
              <a:chOff x="2810933" y="2438400"/>
              <a:chExt cx="2244019" cy="1503785"/>
            </a:xfrm>
          </p:grpSpPr>
          <p:cxnSp>
            <p:nvCxnSpPr>
              <p:cNvPr id="14" name="连接符: 肘形 13"/>
              <p:cNvCxnSpPr/>
              <p:nvPr/>
            </p:nvCxnSpPr>
            <p:spPr>
              <a:xfrm>
                <a:off x="2810933" y="2472267"/>
                <a:ext cx="2244019" cy="1469918"/>
              </a:xfrm>
              <a:prstGeom prst="bentConnector3">
                <a:avLst>
                  <a:gd name="adj1" fmla="val 69620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810933" y="2438400"/>
                <a:ext cx="0" cy="613067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本框 17"/>
          <p:cNvSpPr txBox="1"/>
          <p:nvPr/>
        </p:nvSpPr>
        <p:spPr>
          <a:xfrm>
            <a:off x="9117049" y="3240227"/>
            <a:ext cx="2470348" cy="28691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将主控板通过数据线连接至电脑的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端口，安装驱动（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win7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用户需安装驱动，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win10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用户无需安装）并检查串口号。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90" y="2583180"/>
            <a:ext cx="1333500" cy="8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逻辑计算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361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反应测试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14-2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393" y="3011693"/>
            <a:ext cx="1865599" cy="133625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49" y="0"/>
            <a:ext cx="5807997" cy="6439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逻辑计算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简单打地鼠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15-1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6737" y="1755522"/>
            <a:ext cx="5952302" cy="46225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75" y="220063"/>
            <a:ext cx="5180725" cy="3097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逻辑计算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计时打地鼠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15-2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0693" y="282267"/>
            <a:ext cx="1674795" cy="117235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693" y="1705819"/>
            <a:ext cx="6221307" cy="463548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08" y="2899239"/>
            <a:ext cx="4942182" cy="3299429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>
            <a:off x="4533499" y="5717406"/>
            <a:ext cx="18773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逻辑计算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开始打地鼠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16-1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732" y="2938714"/>
            <a:ext cx="1795662" cy="12675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18" y="266140"/>
            <a:ext cx="6118460" cy="60961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714" y="3799056"/>
            <a:ext cx="4376286" cy="1733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r>
              <a:rPr lang="zh-CN" altLang="en-US" dirty="0"/>
              <a:t>逻辑计算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循环打地鼠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16-2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8484" y="38500"/>
            <a:ext cx="6019771" cy="63382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293" y="3458188"/>
            <a:ext cx="3291487" cy="26609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4" y="3298100"/>
            <a:ext cx="3749488" cy="2981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305" y="2741360"/>
            <a:ext cx="1470437" cy="1143274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7748338" y="3788380"/>
            <a:ext cx="10299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endCxn id="6" idx="1"/>
          </p:cNvCxnSpPr>
          <p:nvPr/>
        </p:nvCxnSpPr>
        <p:spPr>
          <a:xfrm>
            <a:off x="0" y="1951260"/>
            <a:ext cx="22696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69671" y="1469576"/>
            <a:ext cx="2269671" cy="963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Part</a:t>
            </a:r>
            <a:r>
              <a:rPr lang="zh-CN" altLang="en-US" sz="3200" dirty="0">
                <a:latin typeface="+mj-ea"/>
                <a:ea typeface="+mj-ea"/>
              </a:rPr>
              <a:t> </a:t>
            </a:r>
            <a:r>
              <a:rPr lang="en-US" altLang="zh-CN" sz="3200" dirty="0">
                <a:latin typeface="+mj-ea"/>
                <a:ea typeface="+mj-ea"/>
              </a:rPr>
              <a:t>05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671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复杂控制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4300996" y="3429000"/>
            <a:ext cx="7891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69671" y="4240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知识要点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9671" y="4728613"/>
            <a:ext cx="47320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</a:lvl1pPr>
          </a:lstStyle>
          <a:p>
            <a:pPr marL="285750" indent="-28575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复杂控制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非中断效果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17-1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495" y="1857676"/>
            <a:ext cx="4516391" cy="4385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复杂控制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双键中断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17-2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2019" y="1221360"/>
            <a:ext cx="5109225" cy="3016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24" y="4600876"/>
            <a:ext cx="4266322" cy="13165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723" y="4600875"/>
            <a:ext cx="3887153" cy="1316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复杂控制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单键中断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17-3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4026" y="2826064"/>
            <a:ext cx="5496026" cy="31723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078" y="1621470"/>
            <a:ext cx="4657319" cy="3023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复杂控制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定时计时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18-1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9720" y="773430"/>
            <a:ext cx="6093460" cy="531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735" y="1213485"/>
            <a:ext cx="2534920" cy="166560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硬件准备：初始化固件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954726" y="2934865"/>
            <a:ext cx="3016880" cy="28691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将主控板按住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按键（见上图）重新连接至电脑，点击“初始化固件”按键，在弹出的提示框中选择对应的串口号点击“连接”，等待固件初始化完成。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3" y="1265241"/>
            <a:ext cx="8070367" cy="410017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00665" y="1190764"/>
            <a:ext cx="844061" cy="369332"/>
          </a:xfrm>
          <a:prstGeom prst="rect">
            <a:avLst/>
          </a:prstGeom>
          <a:noFill/>
          <a:ln w="38100">
            <a:solidFill>
              <a:srgbClr val="FB88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" t="1633" r="2480" b="2995"/>
          <a:stretch>
            <a:fillRect/>
          </a:stretch>
        </p:blipFill>
        <p:spPr>
          <a:xfrm>
            <a:off x="1800665" y="1903332"/>
            <a:ext cx="3249638" cy="3118845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11318099" y="2120827"/>
            <a:ext cx="381785" cy="38178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复杂控制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循环计时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18-2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9645" y="417830"/>
            <a:ext cx="5494655" cy="5629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复杂控制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多线程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19-1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2232" y="2546566"/>
            <a:ext cx="4639754" cy="383979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92" y="2546271"/>
            <a:ext cx="5583208" cy="3580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复杂控制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多线程与中断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19-2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53" y="2772077"/>
            <a:ext cx="4898102" cy="3541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135" y="920344"/>
            <a:ext cx="4945566" cy="31559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35" y="4666955"/>
            <a:ext cx="2629579" cy="994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复杂控制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异常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20-1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1724" y="2685447"/>
            <a:ext cx="4689827" cy="2930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r>
              <a:rPr lang="zh-CN" altLang="en-US" dirty="0"/>
              <a:t>复杂控制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异常处理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20-2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3339" y="2346510"/>
            <a:ext cx="4140718" cy="372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endCxn id="6" idx="1"/>
          </p:cNvCxnSpPr>
          <p:nvPr/>
        </p:nvCxnSpPr>
        <p:spPr>
          <a:xfrm>
            <a:off x="0" y="1951260"/>
            <a:ext cx="22696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69671" y="1469576"/>
            <a:ext cx="2269671" cy="963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Part</a:t>
            </a:r>
            <a:r>
              <a:rPr lang="zh-CN" altLang="en-US" sz="3200" dirty="0">
                <a:latin typeface="+mj-ea"/>
                <a:ea typeface="+mj-ea"/>
              </a:rPr>
              <a:t> </a:t>
            </a:r>
            <a:r>
              <a:rPr lang="en-US" altLang="zh-CN" sz="3200" dirty="0">
                <a:latin typeface="+mj-ea"/>
                <a:ea typeface="+mj-ea"/>
              </a:rPr>
              <a:t>06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671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射频识别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4300996" y="3429000"/>
            <a:ext cx="7891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69671" y="4240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知识要点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9671" y="4728613"/>
            <a:ext cx="47320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</a:lvl1pPr>
          </a:lstStyle>
          <a:p>
            <a:pPr marL="285750" indent="-28575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r>
              <a:rPr lang="zh-CN" altLang="en-US" dirty="0"/>
              <a:t>射频识别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读取测试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21-1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5495" y="3172105"/>
            <a:ext cx="4738418" cy="14480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r>
              <a:rPr lang="zh-CN" altLang="en-US" dirty="0"/>
              <a:t>射频识别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读取卡号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21-2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2922" y="2750099"/>
            <a:ext cx="5736657" cy="30746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r>
              <a:rPr lang="zh-CN" altLang="en-US" dirty="0"/>
              <a:t>射频识别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写卡测试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22-1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209" y="227712"/>
            <a:ext cx="6111399" cy="6156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r>
              <a:rPr lang="zh-CN" altLang="en-US" dirty="0"/>
              <a:t>射频识别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持续写卡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22-2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7878" y="246877"/>
            <a:ext cx="5269519" cy="47554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47" y="2755199"/>
            <a:ext cx="5083292" cy="3628866"/>
          </a:xfrm>
          <a:prstGeom prst="rect">
            <a:avLst/>
          </a:prstGeom>
        </p:spPr>
      </p:pic>
      <p:cxnSp>
        <p:nvCxnSpPr>
          <p:cNvPr id="11" name="连接符: 曲线 10"/>
          <p:cNvCxnSpPr/>
          <p:nvPr/>
        </p:nvCxnSpPr>
        <p:spPr>
          <a:xfrm rot="10800000" flipV="1">
            <a:off x="5024388" y="4466121"/>
            <a:ext cx="6189045" cy="1183907"/>
          </a:xfrm>
          <a:prstGeom prst="curvedConnector3">
            <a:avLst>
              <a:gd name="adj1" fmla="val -1220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硬件准备：上传示例程序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954726" y="1957313"/>
            <a:ext cx="3016880" cy="28691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初始化固件完成后，按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reset 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键或重新上电进入编程模式，在左侧板载显示分类中拖出第一个模块“显示图像”后点击“上传”按键。如板子成功显示图案则准备工作完成。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8" y="1226348"/>
            <a:ext cx="8070367" cy="41001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4450" r="1473" b="4176"/>
          <a:stretch>
            <a:fillRect/>
          </a:stretch>
        </p:blipFill>
        <p:spPr>
          <a:xfrm>
            <a:off x="4765481" y="1957381"/>
            <a:ext cx="2661038" cy="24176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393214" y="1190764"/>
            <a:ext cx="844061" cy="369332"/>
          </a:xfrm>
          <a:prstGeom prst="rect">
            <a:avLst/>
          </a:prstGeom>
          <a:noFill/>
          <a:ln w="38100">
            <a:solidFill>
              <a:srgbClr val="FB88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20395" y="3429000"/>
            <a:ext cx="1214510" cy="369332"/>
          </a:xfrm>
          <a:prstGeom prst="rect">
            <a:avLst/>
          </a:prstGeom>
          <a:noFill/>
          <a:ln w="38100">
            <a:solidFill>
              <a:srgbClr val="FB88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endCxn id="6" idx="1"/>
          </p:cNvCxnSpPr>
          <p:nvPr/>
        </p:nvCxnSpPr>
        <p:spPr>
          <a:xfrm>
            <a:off x="0" y="1951260"/>
            <a:ext cx="22696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69671" y="1469576"/>
            <a:ext cx="2269671" cy="963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Part</a:t>
            </a:r>
            <a:r>
              <a:rPr lang="zh-CN" altLang="en-US" sz="3200" dirty="0">
                <a:latin typeface="+mj-ea"/>
                <a:ea typeface="+mj-ea"/>
              </a:rPr>
              <a:t> </a:t>
            </a:r>
            <a:r>
              <a:rPr lang="en-US" altLang="zh-CN" sz="3200" dirty="0">
                <a:latin typeface="+mj-ea"/>
                <a:ea typeface="+mj-ea"/>
              </a:rPr>
              <a:t>08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671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无线广播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4300996" y="3429000"/>
            <a:ext cx="7891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69671" y="4240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知识要点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9671" y="4728613"/>
            <a:ext cx="47320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</a:lvl1pPr>
          </a:lstStyle>
          <a:p>
            <a:pPr marL="285750" indent="-28575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08</a:t>
            </a:r>
            <a:r>
              <a:rPr lang="zh-CN" altLang="en-US" dirty="0"/>
              <a:t>无线广播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通讯测试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24-1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7904" y="2829828"/>
            <a:ext cx="4154659" cy="334399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48" y="1567686"/>
            <a:ext cx="4231672" cy="3343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08</a:t>
            </a:r>
            <a:r>
              <a:rPr lang="zh-CN" altLang="en-US" dirty="0"/>
              <a:t>无线广播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防丢检测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24-2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5072" y="2063043"/>
            <a:ext cx="7629625" cy="42576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891" y="1279715"/>
            <a:ext cx="4317506" cy="1595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endCxn id="6" idx="1"/>
          </p:cNvCxnSpPr>
          <p:nvPr/>
        </p:nvCxnSpPr>
        <p:spPr>
          <a:xfrm>
            <a:off x="0" y="1951260"/>
            <a:ext cx="22696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69671" y="1469576"/>
            <a:ext cx="2269671" cy="963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Part</a:t>
            </a:r>
            <a:r>
              <a:rPr lang="zh-CN" altLang="en-US" sz="3200" dirty="0">
                <a:latin typeface="+mj-ea"/>
                <a:ea typeface="+mj-ea"/>
              </a:rPr>
              <a:t> </a:t>
            </a:r>
            <a:r>
              <a:rPr lang="en-US" altLang="zh-CN" sz="3200" dirty="0">
                <a:latin typeface="+mj-ea"/>
                <a:ea typeface="+mj-ea"/>
              </a:rPr>
              <a:t>09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671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飞机游戏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4300996" y="3429000"/>
            <a:ext cx="7891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69671" y="4240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知识要点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9671" y="4728613"/>
            <a:ext cx="47320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</a:lvl1pPr>
          </a:lstStyle>
          <a:p>
            <a:pPr marL="285750" indent="-28575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30" y="2432685"/>
            <a:ext cx="6638925" cy="40887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r>
              <a:rPr lang="zh-CN" altLang="en-US" dirty="0"/>
              <a:t>飞机游戏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显示飞机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25-1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603" y="905074"/>
            <a:ext cx="6722488" cy="3615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r>
              <a:rPr lang="zh-CN" altLang="en-US" dirty="0"/>
              <a:t>飞机游戏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移动飞机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25-2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873" y="1129122"/>
            <a:ext cx="4682169" cy="4905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20" y="1952625"/>
            <a:ext cx="3631565" cy="4326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r>
              <a:rPr lang="zh-CN" altLang="en-US" dirty="0"/>
              <a:t>飞机游戏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发射子弹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26-1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3270" y="1372235"/>
            <a:ext cx="861822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r>
              <a:rPr lang="zh-CN" altLang="en-US" dirty="0"/>
              <a:t>飞机游戏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移动音效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26-2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3410" y="561340"/>
            <a:ext cx="8434070" cy="5735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r>
              <a:rPr lang="zh-CN" altLang="en-US" dirty="0"/>
              <a:t>飞机游戏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显示敌机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27-1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9275" y="404495"/>
            <a:ext cx="8502015" cy="5605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r>
              <a:rPr lang="zh-CN" altLang="en-US" dirty="0"/>
              <a:t>飞机游戏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消失敌机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27-2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0415" y="781050"/>
            <a:ext cx="7531100" cy="529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2314575"/>
            <a:ext cx="5369560" cy="20478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spc="600" dirty="0">
                <a:solidFill>
                  <a:schemeClr val="bg1"/>
                </a:solidFill>
                <a:latin typeface="+mj-ea"/>
                <a:ea typeface="+mj-ea"/>
              </a:rPr>
              <a:t>主题</a:t>
            </a:r>
            <a:r>
              <a:rPr lang="en-US" altLang="zh-CN" sz="4000" spc="6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en-US" altLang="zh-CN" sz="4000" spc="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20000"/>
              </a:lnSpc>
            </a:pPr>
            <a:r>
              <a:rPr lang="en-US" altLang="zh-CN" sz="6600" spc="600" dirty="0" err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MixGo</a:t>
            </a:r>
            <a:r>
              <a:rPr lang="en-US" altLang="zh-CN" sz="6600" spc="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</a:t>
            </a:r>
            <a:r>
              <a:rPr lang="en-US" altLang="zh-CN" sz="6600" spc="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INI</a:t>
            </a:r>
            <a:endParaRPr lang="en-US" altLang="zh-CN" sz="6600" spc="6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r>
              <a:rPr lang="zh-CN" altLang="en-US" dirty="0"/>
              <a:t>飞机游戏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显示得分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28-1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8010" y="582295"/>
            <a:ext cx="6525260" cy="5668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r>
              <a:rPr lang="zh-CN" altLang="en-US" dirty="0"/>
              <a:t>飞机游戏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结束游戏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28-2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255" y="387985"/>
            <a:ext cx="6525895" cy="6081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1030663" y="30519"/>
            <a:ext cx="0" cy="1035884"/>
          </a:xfrm>
          <a:prstGeom prst="line">
            <a:avLst/>
          </a:prstGeom>
          <a:ln w="28575">
            <a:solidFill>
              <a:srgbClr val="FB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83384" y="689274"/>
            <a:ext cx="694558" cy="2269661"/>
          </a:xfrm>
          <a:prstGeom prst="rect">
            <a:avLst/>
          </a:prstGeom>
          <a:solidFill>
            <a:srgbClr val="FB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课标分析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6639" y="874099"/>
            <a:ext cx="886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信息科技课标：物联网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实践探索（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八年级）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03070" y="1593215"/>
            <a:ext cx="1008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包含“从互联网到物联网、物联网基本原理与功能、物联网创新应用</a:t>
            </a:r>
            <a:r>
              <a:rPr lang="zh-CN" dirty="0">
                <a:solidFill>
                  <a:schemeClr val="accent1"/>
                </a:solidFill>
              </a:rPr>
              <a:t>、</a:t>
            </a:r>
            <a:r>
              <a:rPr lang="zh-CN" altLang="en-US" dirty="0">
                <a:solidFill>
                  <a:schemeClr val="accent1"/>
                </a:solidFill>
              </a:rPr>
              <a:t>物联网安全</a:t>
            </a:r>
            <a:r>
              <a:rPr lang="en-US" altLang="zh-CN" dirty="0">
                <a:solidFill>
                  <a:schemeClr val="accent1"/>
                </a:solidFill>
              </a:rPr>
              <a:t>”</a:t>
            </a:r>
            <a:r>
              <a:rPr lang="zh-CN" altLang="en-US" dirty="0">
                <a:solidFill>
                  <a:schemeClr val="accent1"/>
                </a:solidFill>
              </a:rPr>
              <a:t>四部分内容。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64640" y="2103120"/>
            <a:ext cx="10342880" cy="4084320"/>
          </a:xfrm>
          <a:prstGeom prst="rect">
            <a:avLst/>
          </a:prstGeom>
          <a:noFill/>
          <a:ln>
            <a:solidFill>
              <a:srgbClr val="FB88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4"/>
          <p:cNvSpPr>
            <a:spLocks noChangeAspect="1" noChangeArrowheads="1"/>
          </p:cNvSpPr>
          <p:nvPr/>
        </p:nvSpPr>
        <p:spPr bwMode="auto">
          <a:xfrm>
            <a:off x="6694659" y="2103120"/>
            <a:ext cx="894861" cy="4084320"/>
          </a:xfrm>
          <a:prstGeom prst="rect">
            <a:avLst/>
          </a:prstGeom>
          <a:blipFill dpi="0" rotWithShape="1">
            <a:blip r:embed="rId1">
              <a:alphaModFix amt="5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 w="9525">
            <a:noFill/>
            <a:miter lim="800000"/>
          </a:ln>
          <a:effectLst>
            <a:outerShdw blurRad="50800" dist="38100" dir="5400000" algn="t" rotWithShape="0">
              <a:schemeClr val="bg1">
                <a:lumMod val="85000"/>
                <a:alpha val="19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56715" y="2190750"/>
            <a:ext cx="4908550" cy="1301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88465" y="3434715"/>
            <a:ext cx="4889500" cy="26225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03390" y="2229485"/>
            <a:ext cx="4889500" cy="2273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b="47468"/>
          <a:stretch>
            <a:fillRect/>
          </a:stretch>
        </p:blipFill>
        <p:spPr>
          <a:xfrm>
            <a:off x="6807200" y="4502785"/>
            <a:ext cx="4978400" cy="1554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课程主要</a:t>
            </a:r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560070" y="1751330"/>
            <a:ext cx="1543685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短距离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无线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广播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710815" y="1751330"/>
            <a:ext cx="152273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物联网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MQTT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4849320" y="1751417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简单数据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定时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上报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7261664" y="1750525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复杂数据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定时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上报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9674008" y="1750525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简单数据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按需上报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8" name="箭头: 右 17"/>
          <p:cNvSpPr/>
          <p:nvPr>
            <p:custDataLst>
              <p:tags r:id="rId6"/>
            </p:custDataLst>
          </p:nvPr>
        </p:nvSpPr>
        <p:spPr>
          <a:xfrm>
            <a:off x="2103495" y="2082283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9" name="箭头: 右 18"/>
          <p:cNvSpPr/>
          <p:nvPr>
            <p:custDataLst>
              <p:tags r:id="rId7"/>
            </p:custDataLst>
          </p:nvPr>
        </p:nvSpPr>
        <p:spPr>
          <a:xfrm>
            <a:off x="4195501" y="2082283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0" name="箭头: 右 19"/>
          <p:cNvSpPr/>
          <p:nvPr>
            <p:custDataLst>
              <p:tags r:id="rId8"/>
            </p:custDataLst>
          </p:nvPr>
        </p:nvSpPr>
        <p:spPr>
          <a:xfrm>
            <a:off x="6569110" y="2082283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1" name="箭头: 右 20"/>
          <p:cNvSpPr/>
          <p:nvPr>
            <p:custDataLst>
              <p:tags r:id="rId9"/>
            </p:custDataLst>
          </p:nvPr>
        </p:nvSpPr>
        <p:spPr>
          <a:xfrm>
            <a:off x="8981454" y="2082281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559897" y="3472902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高级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数据上报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1"/>
            </p:custDataLst>
          </p:nvPr>
        </p:nvSpPr>
        <p:spPr>
          <a:xfrm>
            <a:off x="2616512" y="3472902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单主题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数据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订阅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2"/>
            </p:custDataLst>
          </p:nvPr>
        </p:nvSpPr>
        <p:spPr>
          <a:xfrm>
            <a:off x="4849320" y="3472902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多主题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数据订阅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7261664" y="3472010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双向数据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交互处理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9674008" y="3472010"/>
            <a:ext cx="1605280" cy="9531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组件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视图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应用</a:t>
            </a:r>
            <a:r>
              <a:rPr lang="zh-CN" altLang="en-US" sz="2400" b="1" dirty="0">
                <a:latin typeface="仿宋" panose="02010609060101010101" charset="-122"/>
                <a:ea typeface="仿宋" panose="02010609060101010101" charset="-122"/>
                <a:sym typeface="+mn-ea"/>
              </a:rPr>
              <a:t>初步</a:t>
            </a:r>
            <a:endParaRPr lang="zh-CN" altLang="en-US" sz="2400" b="1" dirty="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3" name="箭头: 右 17"/>
          <p:cNvSpPr/>
          <p:nvPr>
            <p:custDataLst>
              <p:tags r:id="rId15"/>
            </p:custDataLst>
          </p:nvPr>
        </p:nvSpPr>
        <p:spPr>
          <a:xfrm>
            <a:off x="2103495" y="3803768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4" name="箭头: 右 18"/>
          <p:cNvSpPr/>
          <p:nvPr>
            <p:custDataLst>
              <p:tags r:id="rId16"/>
            </p:custDataLst>
          </p:nvPr>
        </p:nvSpPr>
        <p:spPr>
          <a:xfrm>
            <a:off x="4232966" y="3803768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5" name="箭头: 右 19"/>
          <p:cNvSpPr/>
          <p:nvPr>
            <p:custDataLst>
              <p:tags r:id="rId17"/>
            </p:custDataLst>
          </p:nvPr>
        </p:nvSpPr>
        <p:spPr>
          <a:xfrm>
            <a:off x="6569110" y="3803768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6" name="箭头: 右 20"/>
          <p:cNvSpPr/>
          <p:nvPr>
            <p:custDataLst>
              <p:tags r:id="rId18"/>
            </p:custDataLst>
          </p:nvPr>
        </p:nvSpPr>
        <p:spPr>
          <a:xfrm>
            <a:off x="8981454" y="3803766"/>
            <a:ext cx="578043" cy="290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 b="1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3" grpId="0" bldLvl="0" animBg="1"/>
      <p:bldP spid="5" grpId="0" bldLvl="0" animBg="1"/>
      <p:bldP spid="6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endCxn id="6" idx="1"/>
          </p:cNvCxnSpPr>
          <p:nvPr/>
        </p:nvCxnSpPr>
        <p:spPr>
          <a:xfrm>
            <a:off x="0" y="1951260"/>
            <a:ext cx="22696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69671" y="1469576"/>
            <a:ext cx="2269671" cy="963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Part</a:t>
            </a:r>
            <a:r>
              <a:rPr lang="zh-CN" altLang="en-US" sz="3200" dirty="0">
                <a:latin typeface="+mj-ea"/>
                <a:ea typeface="+mj-ea"/>
              </a:rPr>
              <a:t> </a:t>
            </a:r>
            <a:r>
              <a:rPr lang="en-US" altLang="zh-CN" sz="3200" dirty="0">
                <a:latin typeface="+mj-ea"/>
                <a:ea typeface="+mj-ea"/>
              </a:rPr>
              <a:t>10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671" y="310583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物联网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3839331" y="3429000"/>
            <a:ext cx="83526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69671" y="4240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知识要点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9671" y="4728613"/>
            <a:ext cx="47320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</a:lvl1pPr>
          </a:lstStyle>
          <a:p>
            <a:pPr marL="285750" indent="-28575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物联网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简单数据定时上报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29-1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5033" y="2459938"/>
            <a:ext cx="6761933" cy="33069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物联网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复杂数据定时上报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29-2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9793" y="2310063"/>
            <a:ext cx="8211251" cy="3601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物联网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简单数据按需上报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30-1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4210" y="1421130"/>
            <a:ext cx="6588760" cy="4855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物联网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高级数据按需上报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30-2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015" y="1952625"/>
            <a:ext cx="8860155" cy="3985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物联网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单主题数据订阅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31-1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636" y="3071550"/>
            <a:ext cx="7063941" cy="29094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484" y="1245971"/>
            <a:ext cx="3166463" cy="2201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endCxn id="6" idx="1"/>
          </p:cNvCxnSpPr>
          <p:nvPr/>
        </p:nvCxnSpPr>
        <p:spPr>
          <a:xfrm>
            <a:off x="0" y="1951260"/>
            <a:ext cx="22696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69671" y="1469576"/>
            <a:ext cx="2269671" cy="963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Part</a:t>
            </a:r>
            <a:r>
              <a:rPr lang="zh-CN" altLang="en-US" sz="3200" dirty="0">
                <a:latin typeface="+mj-ea"/>
                <a:ea typeface="+mj-ea"/>
              </a:rPr>
              <a:t> </a:t>
            </a:r>
            <a:r>
              <a:rPr lang="en-US" altLang="zh-CN" sz="3200" dirty="0">
                <a:latin typeface="+mj-ea"/>
                <a:ea typeface="+mj-ea"/>
              </a:rPr>
              <a:t>01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671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快速入门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4300996" y="3429000"/>
            <a:ext cx="7891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69671" y="4240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知识要点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9671" y="4728613"/>
            <a:ext cx="47320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</a:lvl1pPr>
          </a:lstStyle>
          <a:p>
            <a:pPr marL="285750" indent="-28575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物联网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单主题数据订阅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31-2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255" y="501015"/>
            <a:ext cx="6961505" cy="5554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物联网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多主题数据订阅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32-1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4915" y="1236345"/>
            <a:ext cx="8044815" cy="4834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物联网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多主题数据订阅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32-2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9730" y="1776095"/>
            <a:ext cx="7600950" cy="419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endCxn id="6" idx="1"/>
          </p:cNvCxnSpPr>
          <p:nvPr/>
        </p:nvCxnSpPr>
        <p:spPr>
          <a:xfrm>
            <a:off x="0" y="1951260"/>
            <a:ext cx="22696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69671" y="1469576"/>
            <a:ext cx="2269671" cy="963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Part</a:t>
            </a:r>
            <a:r>
              <a:rPr lang="zh-CN" altLang="en-US" sz="3200" dirty="0">
                <a:latin typeface="+mj-ea"/>
                <a:ea typeface="+mj-ea"/>
              </a:rPr>
              <a:t> </a:t>
            </a:r>
            <a:r>
              <a:rPr lang="en-US" altLang="zh-CN" sz="3200" dirty="0">
                <a:latin typeface="+mj-ea"/>
                <a:ea typeface="+mj-ea"/>
              </a:rPr>
              <a:t>11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671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课堂互动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4300996" y="3429000"/>
            <a:ext cx="7891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69671" y="4240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知识要点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9671" y="4728613"/>
            <a:ext cx="47320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</a:lvl1pPr>
          </a:lstStyle>
          <a:p>
            <a:pPr marL="285750" indent="-28575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课堂互动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自由签到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33-1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2180" y="920115"/>
            <a:ext cx="7096760" cy="5401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课堂互动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按需签到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33-2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53" y="3323490"/>
            <a:ext cx="3974753" cy="17316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0"/>
            <a:ext cx="6701155" cy="6543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课堂互动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一人抢答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34-1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5655" y="1344295"/>
            <a:ext cx="8627745" cy="468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课堂互动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多人抢答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34-2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2795" y="1483360"/>
            <a:ext cx="8533765" cy="4664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课堂互动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单选答题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35-1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0" y="704850"/>
            <a:ext cx="5194300" cy="5644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55" y="3171825"/>
            <a:ext cx="4378325" cy="2940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课堂互动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多选答题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35-2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5952" y="920344"/>
            <a:ext cx="6998184" cy="52551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34" y="1236257"/>
            <a:ext cx="3944302" cy="17056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" y="3914140"/>
            <a:ext cx="4853305" cy="175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快速入门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45072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你好世界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109599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1-1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9483" y="3042772"/>
            <a:ext cx="4221881" cy="1664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课堂互动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点名答题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36-1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9275" y="666750"/>
            <a:ext cx="8688705" cy="5237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课堂互动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多人点答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36-2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7300" y="275590"/>
            <a:ext cx="7883525" cy="6271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>
            <a:endCxn id="6" idx="1"/>
          </p:cNvCxnSpPr>
          <p:nvPr/>
        </p:nvCxnSpPr>
        <p:spPr>
          <a:xfrm>
            <a:off x="0" y="1951260"/>
            <a:ext cx="22696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269671" y="1469576"/>
            <a:ext cx="2269671" cy="9633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ea"/>
                <a:ea typeface="+mj-ea"/>
              </a:rPr>
              <a:t>Part</a:t>
            </a:r>
            <a:r>
              <a:rPr lang="zh-CN" altLang="en-US" sz="3200" dirty="0">
                <a:latin typeface="+mj-ea"/>
                <a:ea typeface="+mj-ea"/>
              </a:rPr>
              <a:t> </a:t>
            </a:r>
            <a:r>
              <a:rPr lang="en-US" altLang="zh-CN" sz="3200" dirty="0">
                <a:latin typeface="+mj-ea"/>
                <a:ea typeface="+mj-ea"/>
              </a:rPr>
              <a:t>12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69671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智能小车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4300996" y="3429000"/>
            <a:ext cx="78910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269671" y="42403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知识要点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69671" y="4728613"/>
            <a:ext cx="473206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</a:lvl1pPr>
          </a:lstStyle>
          <a:p>
            <a:pPr marL="285750" indent="-28575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智能小车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167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前进转弯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(MEGO)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37-1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1958" y="2684152"/>
            <a:ext cx="4818697" cy="2728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智能小车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167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圆圈转弯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(MEGO)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37-2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9067" y="1838010"/>
            <a:ext cx="9762066" cy="2824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3946232"/>
            <a:ext cx="4444320" cy="2206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智能小车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167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智能避障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(MEGO)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38-1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2631" y="1146784"/>
            <a:ext cx="5625863" cy="49096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智能小车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318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智能避障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2(MEGO)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38-2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5941" y="2121097"/>
            <a:ext cx="9692640" cy="4032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智能小车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167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遥控小车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(MEGO)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39-1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6768" y="544860"/>
            <a:ext cx="3345004" cy="56872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77" y="2040577"/>
            <a:ext cx="2969348" cy="4085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智能小车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167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体感遥控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(MEGO)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39-2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5469" y="479003"/>
            <a:ext cx="4477782" cy="5568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智能小车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8634" y="1236257"/>
            <a:ext cx="206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单巡线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(MEGO)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4253" y="1221360"/>
            <a:ext cx="1260281" cy="4001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dirty="0"/>
              <a:t>任务</a:t>
            </a:r>
            <a:r>
              <a:rPr lang="en-US" altLang="zh-CN" sz="2000" dirty="0"/>
              <a:t>40-1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24253" y="2146455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程序编写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1331" y="1730779"/>
            <a:ext cx="8002168" cy="4653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commondata" val="eyJoZGlkIjoiZGZkZWNjNGU0ZTgzZDQyY2ZlOWRkMTc4NjkyNDUwYzk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BA6D4"/>
      </a:accent1>
      <a:accent2>
        <a:srgbClr val="FB8800"/>
      </a:accent2>
      <a:accent3>
        <a:srgbClr val="06CBB1"/>
      </a:accent3>
      <a:accent4>
        <a:srgbClr val="FF5845"/>
      </a:accent4>
      <a:accent5>
        <a:srgbClr val="00B050"/>
      </a:accent5>
      <a:accent6>
        <a:srgbClr val="818181"/>
      </a:accent6>
      <a:hlink>
        <a:srgbClr val="3BA6D4"/>
      </a:hlink>
      <a:folHlink>
        <a:srgbClr val="818181"/>
      </a:folHlink>
    </a:clrScheme>
    <a:fontScheme name="培训">
      <a:majorFont>
        <a:latin typeface="方正小标宋简体"/>
        <a:ea typeface="方正小标宋简体"/>
        <a:cs typeface=""/>
      </a:majorFont>
      <a:minorFont>
        <a:latin typeface="汉仪旗黑-50S"/>
        <a:ea typeface="汉仪旗黑-50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2399</Words>
  <Application>WPS 演示</Application>
  <PresentationFormat>宽屏</PresentationFormat>
  <Paragraphs>777</Paragraphs>
  <Slides>102</Slides>
  <Notes>84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4" baseType="lpstr">
      <vt:lpstr>Arial</vt:lpstr>
      <vt:lpstr>宋体</vt:lpstr>
      <vt:lpstr>Wingdings</vt:lpstr>
      <vt:lpstr>Lantinghei SC Demibold</vt:lpstr>
      <vt:lpstr>汉仪旗黑-50S</vt:lpstr>
      <vt:lpstr>黑体</vt:lpstr>
      <vt:lpstr>方正小标宋简体</vt:lpstr>
      <vt:lpstr>微软雅黑</vt:lpstr>
      <vt:lpstr>Arial Unicode MS</vt:lpstr>
      <vt:lpstr>等线</vt:lpstr>
      <vt:lpstr>仿宋</vt:lpstr>
      <vt:lpstr>Office 主题​​</vt:lpstr>
      <vt:lpstr>PowerPoint 演示文稿</vt:lpstr>
      <vt:lpstr>PowerPoint 演示文稿</vt:lpstr>
      <vt:lpstr>软件准备：go.mixly.cn（建议使用Edge浏览器，或者使用离线版）</vt:lpstr>
      <vt:lpstr>硬件准备：硬件连接+驱动安装（仅win7用户）</vt:lpstr>
      <vt:lpstr>硬件准备：初始化固件</vt:lpstr>
      <vt:lpstr>硬件准备：上传示例程序</vt:lpstr>
      <vt:lpstr>PowerPoint 演示文稿</vt:lpstr>
      <vt:lpstr>PowerPoint 演示文稿</vt:lpstr>
      <vt:lpstr>01快速入门</vt:lpstr>
      <vt:lpstr>01快速入门</vt:lpstr>
      <vt:lpstr>01快速入门</vt:lpstr>
      <vt:lpstr>01快速入门</vt:lpstr>
      <vt:lpstr>01快速入门</vt:lpstr>
      <vt:lpstr>01快速入门</vt:lpstr>
      <vt:lpstr>01快速入门</vt:lpstr>
      <vt:lpstr>01快速入门</vt:lpstr>
      <vt:lpstr>PowerPoint 演示文稿</vt:lpstr>
      <vt:lpstr>02过程控制</vt:lpstr>
      <vt:lpstr>02过程控制</vt:lpstr>
      <vt:lpstr>02过程控制</vt:lpstr>
      <vt:lpstr>02过程控制</vt:lpstr>
      <vt:lpstr>02过程控制</vt:lpstr>
      <vt:lpstr>02过程控制</vt:lpstr>
      <vt:lpstr>02过程控制</vt:lpstr>
      <vt:lpstr>02过程控制</vt:lpstr>
      <vt:lpstr>02过程控制</vt:lpstr>
      <vt:lpstr>PowerPoint 演示文稿</vt:lpstr>
      <vt:lpstr>03输入输出</vt:lpstr>
      <vt:lpstr>03输入输出</vt:lpstr>
      <vt:lpstr>03输入输出</vt:lpstr>
      <vt:lpstr>03输入输出</vt:lpstr>
      <vt:lpstr>03输入输出</vt:lpstr>
      <vt:lpstr>03输入输出</vt:lpstr>
      <vt:lpstr>03输入输出</vt:lpstr>
      <vt:lpstr>03输入输出</vt:lpstr>
      <vt:lpstr>PowerPoint 演示文稿</vt:lpstr>
      <vt:lpstr>04逻辑计算</vt:lpstr>
      <vt:lpstr>04逻辑计算</vt:lpstr>
      <vt:lpstr>04逻辑计算</vt:lpstr>
      <vt:lpstr>04逻辑计算</vt:lpstr>
      <vt:lpstr>04逻辑计算</vt:lpstr>
      <vt:lpstr>04逻辑计算</vt:lpstr>
      <vt:lpstr>04逻辑计算</vt:lpstr>
      <vt:lpstr>04逻辑计算</vt:lpstr>
      <vt:lpstr>PowerPoint 演示文稿</vt:lpstr>
      <vt:lpstr>05复杂控制</vt:lpstr>
      <vt:lpstr>05复杂控制</vt:lpstr>
      <vt:lpstr>05复杂控制</vt:lpstr>
      <vt:lpstr>05复杂控制</vt:lpstr>
      <vt:lpstr>05复杂控制</vt:lpstr>
      <vt:lpstr>05复杂控制</vt:lpstr>
      <vt:lpstr>05复杂控制</vt:lpstr>
      <vt:lpstr>05复杂控制</vt:lpstr>
      <vt:lpstr>05复杂控制</vt:lpstr>
      <vt:lpstr>PowerPoint 演示文稿</vt:lpstr>
      <vt:lpstr>06射频识别</vt:lpstr>
      <vt:lpstr>06射频识别</vt:lpstr>
      <vt:lpstr>06射频识别</vt:lpstr>
      <vt:lpstr>06射频识别</vt:lpstr>
      <vt:lpstr>PowerPoint 演示文稿</vt:lpstr>
      <vt:lpstr>08无线广播</vt:lpstr>
      <vt:lpstr>08无线广播</vt:lpstr>
      <vt:lpstr>PowerPoint 演示文稿</vt:lpstr>
      <vt:lpstr>09飞机游戏</vt:lpstr>
      <vt:lpstr>09飞机游戏</vt:lpstr>
      <vt:lpstr>09飞机游戏</vt:lpstr>
      <vt:lpstr>09飞机游戏</vt:lpstr>
      <vt:lpstr>09飞机游戏</vt:lpstr>
      <vt:lpstr>09飞机游戏</vt:lpstr>
      <vt:lpstr>09飞机游戏</vt:lpstr>
      <vt:lpstr>09飞机游戏</vt:lpstr>
      <vt:lpstr>PowerPoint 演示文稿</vt:lpstr>
      <vt:lpstr>课程主要内容</vt:lpstr>
      <vt:lpstr>PowerPoint 演示文稿</vt:lpstr>
      <vt:lpstr>10物联网</vt:lpstr>
      <vt:lpstr>10物联网</vt:lpstr>
      <vt:lpstr>10物联网</vt:lpstr>
      <vt:lpstr>10物联网</vt:lpstr>
      <vt:lpstr>10物联网</vt:lpstr>
      <vt:lpstr>10物联网</vt:lpstr>
      <vt:lpstr>10物联网</vt:lpstr>
      <vt:lpstr>10物联网</vt:lpstr>
      <vt:lpstr>PowerPoint 演示文稿</vt:lpstr>
      <vt:lpstr>11课堂互动</vt:lpstr>
      <vt:lpstr>11课堂互动</vt:lpstr>
      <vt:lpstr>11课堂互动</vt:lpstr>
      <vt:lpstr>11课堂互动</vt:lpstr>
      <vt:lpstr>11课堂互动</vt:lpstr>
      <vt:lpstr>11课堂互动</vt:lpstr>
      <vt:lpstr>11课堂互动</vt:lpstr>
      <vt:lpstr>11课堂互动</vt:lpstr>
      <vt:lpstr>PowerPoint 演示文稿</vt:lpstr>
      <vt:lpstr>12智能小车</vt:lpstr>
      <vt:lpstr>12智能小车</vt:lpstr>
      <vt:lpstr>12智能小车</vt:lpstr>
      <vt:lpstr>12智能小车</vt:lpstr>
      <vt:lpstr>12智能小车</vt:lpstr>
      <vt:lpstr>12智能小车</vt:lpstr>
      <vt:lpstr>12智能小车</vt:lpstr>
      <vt:lpstr>12智能小车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解博超</dc:creator>
  <cp:lastModifiedBy>傅骞</cp:lastModifiedBy>
  <cp:revision>588</cp:revision>
  <dcterms:created xsi:type="dcterms:W3CDTF">2019-08-09T13:30:00Z</dcterms:created>
  <dcterms:modified xsi:type="dcterms:W3CDTF">2024-08-14T04:12:37Z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0946D2B8BCBB4B5A800192342CAE861F_13</vt:lpwstr>
  </property>
  <property fmtid="{D5CDD505-2E9C-101B-9397-08002B2CF9AE}" pid="3" name="KSOProductBuildVer">
    <vt:lpwstr>2052-12.1.0.16729</vt:lpwstr>
  </property>
</Properties>
</file>